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26" r:id="rId7"/>
  </p:sldMasterIdLst>
  <p:notesMasterIdLst>
    <p:notesMasterId r:id="rId103"/>
  </p:notesMasterIdLst>
  <p:sldIdLst>
    <p:sldId id="256" r:id="rId8"/>
    <p:sldId id="257" r:id="rId9"/>
    <p:sldId id="258" r:id="rId10"/>
    <p:sldId id="273" r:id="rId11"/>
    <p:sldId id="373" r:id="rId12"/>
    <p:sldId id="260" r:id="rId13"/>
    <p:sldId id="261" r:id="rId14"/>
    <p:sldId id="269" r:id="rId15"/>
    <p:sldId id="270" r:id="rId16"/>
    <p:sldId id="271" r:id="rId17"/>
    <p:sldId id="272" r:id="rId18"/>
    <p:sldId id="265" r:id="rId19"/>
    <p:sldId id="266" r:id="rId20"/>
    <p:sldId id="374" r:id="rId21"/>
    <p:sldId id="268" r:id="rId22"/>
    <p:sldId id="259" r:id="rId23"/>
    <p:sldId id="352" r:id="rId24"/>
    <p:sldId id="353" r:id="rId25"/>
    <p:sldId id="354" r:id="rId26"/>
    <p:sldId id="277" r:id="rId27"/>
    <p:sldId id="279" r:id="rId28"/>
    <p:sldId id="278" r:id="rId29"/>
    <p:sldId id="280" r:id="rId30"/>
    <p:sldId id="281" r:id="rId31"/>
    <p:sldId id="283" r:id="rId32"/>
    <p:sldId id="282" r:id="rId33"/>
    <p:sldId id="285" r:id="rId34"/>
    <p:sldId id="284" r:id="rId35"/>
    <p:sldId id="286" r:id="rId36"/>
    <p:sldId id="287" r:id="rId37"/>
    <p:sldId id="288" r:id="rId38"/>
    <p:sldId id="289" r:id="rId39"/>
    <p:sldId id="290" r:id="rId40"/>
    <p:sldId id="292" r:id="rId41"/>
    <p:sldId id="291"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7" r:id="rId56"/>
    <p:sldId id="306"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8" r:id="rId77"/>
    <p:sldId id="329" r:id="rId78"/>
    <p:sldId id="327" r:id="rId79"/>
    <p:sldId id="330" r:id="rId80"/>
    <p:sldId id="331" r:id="rId81"/>
    <p:sldId id="332" r:id="rId82"/>
    <p:sldId id="334" r:id="rId83"/>
    <p:sldId id="335" r:id="rId84"/>
    <p:sldId id="355" r:id="rId85"/>
    <p:sldId id="356" r:id="rId86"/>
    <p:sldId id="357" r:id="rId87"/>
    <p:sldId id="358" r:id="rId88"/>
    <p:sldId id="359" r:id="rId89"/>
    <p:sldId id="360" r:id="rId90"/>
    <p:sldId id="362" r:id="rId91"/>
    <p:sldId id="361" r:id="rId92"/>
    <p:sldId id="363" r:id="rId93"/>
    <p:sldId id="364" r:id="rId94"/>
    <p:sldId id="365" r:id="rId95"/>
    <p:sldId id="366" r:id="rId96"/>
    <p:sldId id="367" r:id="rId97"/>
    <p:sldId id="368" r:id="rId98"/>
    <p:sldId id="369" r:id="rId99"/>
    <p:sldId id="370" r:id="rId100"/>
    <p:sldId id="371" r:id="rId101"/>
    <p:sldId id="372"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64"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bleStyles" Target="tableStyle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44C03-709D-42B9-8954-9527228D231F}" type="datetimeFigureOut">
              <a:rPr lang="en-US" smtClean="0"/>
              <a:t>7/15/2016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3B85B9-153E-41A5-A16D-87EFE209860C}" type="slidenum">
              <a:rPr lang="en-US" smtClean="0"/>
              <a:t>‹#›</a:t>
            </a:fld>
            <a:endParaRPr lang="en-US"/>
          </a:p>
        </p:txBody>
      </p:sp>
    </p:spTree>
    <p:extLst>
      <p:ext uri="{BB962C8B-B14F-4D97-AF65-F5344CB8AC3E}">
        <p14:creationId xmlns:p14="http://schemas.microsoft.com/office/powerpoint/2010/main" val="317367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112">
              <a:defRPr sz="2400">
                <a:solidFill>
                  <a:schemeClr val="tx1"/>
                </a:solidFill>
                <a:latin typeface="Times New Roman" charset="0"/>
                <a:ea typeface="ＭＳ Ｐゴシック" charset="-128"/>
              </a:defRPr>
            </a:lvl1pPr>
            <a:lvl2pPr marL="730840" indent="-281092" defTabSz="915112">
              <a:defRPr sz="2400">
                <a:solidFill>
                  <a:schemeClr val="tx1"/>
                </a:solidFill>
                <a:latin typeface="Times New Roman" charset="0"/>
                <a:ea typeface="ＭＳ Ｐゴシック" charset="-128"/>
              </a:defRPr>
            </a:lvl2pPr>
            <a:lvl3pPr marL="1124369" indent="-224874" defTabSz="915112">
              <a:defRPr sz="2400">
                <a:solidFill>
                  <a:schemeClr val="tx1"/>
                </a:solidFill>
                <a:latin typeface="Times New Roman" charset="0"/>
                <a:ea typeface="ＭＳ Ｐゴシック" charset="-128"/>
              </a:defRPr>
            </a:lvl3pPr>
            <a:lvl4pPr marL="1574117" indent="-224874" defTabSz="915112">
              <a:defRPr sz="2400">
                <a:solidFill>
                  <a:schemeClr val="tx1"/>
                </a:solidFill>
                <a:latin typeface="Times New Roman" charset="0"/>
                <a:ea typeface="ＭＳ Ｐゴシック" charset="-128"/>
              </a:defRPr>
            </a:lvl4pPr>
            <a:lvl5pPr marL="2023864" indent="-224874" defTabSz="915112">
              <a:defRPr sz="2400">
                <a:solidFill>
                  <a:schemeClr val="tx1"/>
                </a:solidFill>
                <a:latin typeface="Times New Roman" charset="0"/>
                <a:ea typeface="ＭＳ Ｐゴシック" charset="-128"/>
              </a:defRPr>
            </a:lvl5pPr>
            <a:lvl6pPr marL="2473612" indent="-224874" algn="ctr" defTabSz="915112" eaLnBrk="0" fontAlgn="base" hangingPunct="0">
              <a:spcBef>
                <a:spcPct val="0"/>
              </a:spcBef>
              <a:spcAft>
                <a:spcPct val="0"/>
              </a:spcAft>
              <a:defRPr sz="2400">
                <a:solidFill>
                  <a:schemeClr val="tx1"/>
                </a:solidFill>
                <a:latin typeface="Times New Roman" charset="0"/>
                <a:ea typeface="ＭＳ Ｐゴシック" charset="-128"/>
              </a:defRPr>
            </a:lvl6pPr>
            <a:lvl7pPr marL="2923360" indent="-224874" algn="ctr" defTabSz="915112" eaLnBrk="0" fontAlgn="base" hangingPunct="0">
              <a:spcBef>
                <a:spcPct val="0"/>
              </a:spcBef>
              <a:spcAft>
                <a:spcPct val="0"/>
              </a:spcAft>
              <a:defRPr sz="2400">
                <a:solidFill>
                  <a:schemeClr val="tx1"/>
                </a:solidFill>
                <a:latin typeface="Times New Roman" charset="0"/>
                <a:ea typeface="ＭＳ Ｐゴシック" charset="-128"/>
              </a:defRPr>
            </a:lvl7pPr>
            <a:lvl8pPr marL="3373107" indent="-224874" algn="ctr" defTabSz="915112" eaLnBrk="0" fontAlgn="base" hangingPunct="0">
              <a:spcBef>
                <a:spcPct val="0"/>
              </a:spcBef>
              <a:spcAft>
                <a:spcPct val="0"/>
              </a:spcAft>
              <a:defRPr sz="2400">
                <a:solidFill>
                  <a:schemeClr val="tx1"/>
                </a:solidFill>
                <a:latin typeface="Times New Roman" charset="0"/>
                <a:ea typeface="ＭＳ Ｐゴシック" charset="-128"/>
              </a:defRPr>
            </a:lvl8pPr>
            <a:lvl9pPr marL="3822855" indent="-224874" algn="ctr" defTabSz="915112" eaLnBrk="0" fontAlgn="base" hangingPunct="0">
              <a:spcBef>
                <a:spcPct val="0"/>
              </a:spcBef>
              <a:spcAft>
                <a:spcPct val="0"/>
              </a:spcAft>
              <a:defRPr sz="2400">
                <a:solidFill>
                  <a:schemeClr val="tx1"/>
                </a:solidFill>
                <a:latin typeface="Times New Roman" charset="0"/>
                <a:ea typeface="ＭＳ Ｐゴシック" charset="-128"/>
              </a:defRPr>
            </a:lvl9pPr>
          </a:lstStyle>
          <a:p>
            <a:fld id="{9D10B32B-7D02-42ED-B7E8-5C15893B5CA5}" type="slidenum">
              <a:rPr lang="en-US" sz="1200">
                <a:solidFill>
                  <a:prstClr val="black"/>
                </a:solidFill>
              </a:rPr>
              <a:pPr/>
              <a:t>80</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277796-EB7F-4C9F-8FCE-C7EB1D9B19DD}"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311916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77796-EB7F-4C9F-8FCE-C7EB1D9B19DD}"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371476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77796-EB7F-4C9F-8FCE-C7EB1D9B19DD}"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277831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FB63CA8-EBF3-40E9-97CE-3579E13570C0}" type="slidenum">
              <a:rPr lang="en-US"/>
              <a:pPr>
                <a:defRPr/>
              </a:pPr>
              <a:t>‹#›</a:t>
            </a:fld>
            <a:endParaRPr lang="en-US"/>
          </a:p>
        </p:txBody>
      </p:sp>
    </p:spTree>
    <p:extLst>
      <p:ext uri="{BB962C8B-B14F-4D97-AF65-F5344CB8AC3E}">
        <p14:creationId xmlns:p14="http://schemas.microsoft.com/office/powerpoint/2010/main" val="33848931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58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3673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9451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9718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74297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934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0348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277796-EB7F-4C9F-8FCE-C7EB1D9B19DD}"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3191339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7442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299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45620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8581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8586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8322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04647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11760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855992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7790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277796-EB7F-4C9F-8FCE-C7EB1D9B19DD}"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2074460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3904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83206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3061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361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7266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5337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328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72669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77545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3604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277796-EB7F-4C9F-8FCE-C7EB1D9B19DD}"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2579345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7637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582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434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2668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67016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8678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85394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9949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08072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1620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277796-EB7F-4C9F-8FCE-C7EB1D9B19DD}" type="datetimeFigureOut">
              <a:rPr lang="en-US" smtClean="0"/>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2670180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92205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8423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0579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79498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0393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7621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40435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148525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7049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17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277796-EB7F-4C9F-8FCE-C7EB1D9B19DD}" type="datetimeFigureOut">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2452780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6278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56941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0414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1883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3575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6410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61288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053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38323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2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77796-EB7F-4C9F-8FCE-C7EB1D9B19DD}" type="datetimeFigureOut">
              <a:rPr lang="en-US" smtClean="0"/>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3946425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10337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70413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822239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2D2C09-6986-48A6-B9DE-053FF9237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479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8318098-7DDB-4CEB-930D-9060FBEA6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22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7B0C40-D542-4AFF-BD1B-C3FD18CE2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94578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16E033A-5E2F-4523-AD47-3C85D4758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88896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611C895-7D88-4AF0-9758-224DD7DC6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3174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54CD3CE-267A-4BD6-9101-4AA3062E77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42982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4001713-15A0-489F-B5A7-5ABACBDAD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9460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77796-EB7F-4C9F-8FCE-C7EB1D9B19DD}"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88554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ACD988-3FAD-42F3-8FC6-29AEB98B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85339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545532-85C5-4882-A0D7-EBBA3B84C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56579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883296-A25F-40E4-84B6-F4F837AF0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9427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A20C2C3-5108-4E24-BF43-78F12AED3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22439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454AEB3-1196-4226-8381-94B2FB4E0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1235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77796-EB7F-4C9F-8FCE-C7EB1D9B19DD}"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21C110-A5B6-4FD5-95A1-851B9F46622E}" type="slidenum">
              <a:rPr lang="en-US" smtClean="0"/>
              <a:t>‹#›</a:t>
            </a:fld>
            <a:endParaRPr lang="en-US"/>
          </a:p>
        </p:txBody>
      </p:sp>
    </p:spTree>
    <p:extLst>
      <p:ext uri="{BB962C8B-B14F-4D97-AF65-F5344CB8AC3E}">
        <p14:creationId xmlns:p14="http://schemas.microsoft.com/office/powerpoint/2010/main" val="1563841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77796-EB7F-4C9F-8FCE-C7EB1D9B19DD}" type="datetimeFigureOut">
              <a:rPr lang="en-US" smtClean="0"/>
              <a:t>7/15/2016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1C110-A5B6-4FD5-95A1-851B9F46622E}" type="slidenum">
              <a:rPr lang="en-US" smtClean="0"/>
              <a:t>‹#›</a:t>
            </a:fld>
            <a:endParaRPr lang="en-US"/>
          </a:p>
        </p:txBody>
      </p:sp>
    </p:spTree>
    <p:extLst>
      <p:ext uri="{BB962C8B-B14F-4D97-AF65-F5344CB8AC3E}">
        <p14:creationId xmlns:p14="http://schemas.microsoft.com/office/powerpoint/2010/main" val="1724308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42783632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11493678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26338043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26487298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29110100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ＭＳ Ｐゴシック" charset="-128"/>
              </a:defRPr>
            </a:lvl1pPr>
          </a:lstStyle>
          <a:p>
            <a:pPr eaLnBrk="0" fontAlgn="base" hangingPunct="0">
              <a:spcBef>
                <a:spcPct val="0"/>
              </a:spcBef>
              <a:spcAft>
                <a:spcPct val="0"/>
              </a:spcAft>
              <a:defRPr/>
            </a:pPr>
            <a:endParaRPr lang="en-US">
              <a:solidFill>
                <a:srgbClr val="000000"/>
              </a:solidFill>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ＭＳ Ｐゴシック" charset="-128"/>
              </a:defRPr>
            </a:lvl1pPr>
          </a:lstStyle>
          <a:p>
            <a:pPr algn="ctr" eaLnBrk="0" fontAlgn="base" hangingPunct="0">
              <a:spcBef>
                <a:spcPct val="0"/>
              </a:spcBef>
              <a:spcAft>
                <a:spcPct val="0"/>
              </a:spcAft>
              <a:defRPr/>
            </a:pPr>
            <a:endParaRPr lang="en-US">
              <a:solidFill>
                <a:srgbClr val="000000"/>
              </a:solidFill>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D7C2B0-A757-4916-BEBA-87D9E14B1FBA}" type="slidenum">
              <a:rPr lang="en-US">
                <a:solidFill>
                  <a:srgbClr val="000000"/>
                </a:solidFill>
                <a:ea typeface="ＭＳ Ｐゴシック" charset="-128"/>
              </a:rPr>
              <a:pPr eaLnBrk="0" fontAlgn="base" hangingPunct="0">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16425998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2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28" charset="0"/>
        </a:defRPr>
      </a:lvl6pPr>
      <a:lvl7pPr marL="914400" algn="ctr" rtl="0" eaLnBrk="0" fontAlgn="base" hangingPunct="0">
        <a:spcBef>
          <a:spcPct val="0"/>
        </a:spcBef>
        <a:spcAft>
          <a:spcPct val="0"/>
        </a:spcAft>
        <a:defRPr sz="4400">
          <a:solidFill>
            <a:schemeClr val="tx2"/>
          </a:solidFill>
          <a:latin typeface="Times New Roman" pitchFamily="-28" charset="0"/>
        </a:defRPr>
      </a:lvl7pPr>
      <a:lvl8pPr marL="1371600" algn="ctr" rtl="0" eaLnBrk="0" fontAlgn="base" hangingPunct="0">
        <a:spcBef>
          <a:spcPct val="0"/>
        </a:spcBef>
        <a:spcAft>
          <a:spcPct val="0"/>
        </a:spcAft>
        <a:defRPr sz="4400">
          <a:solidFill>
            <a:schemeClr val="tx2"/>
          </a:solidFill>
          <a:latin typeface="Times New Roman" pitchFamily="-28" charset="0"/>
        </a:defRPr>
      </a:lvl8pPr>
      <a:lvl9pPr marL="1828800" algn="ctr" rtl="0" eaLnBrk="0" fontAlgn="base" hangingPunct="0">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8"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8"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8"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8.xml"/><Relationship Id="rId5" Type="http://schemas.openxmlformats.org/officeDocument/2006/relationships/image" Target="../media/image124.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079311" cy="6400800"/>
          </a:xfrm>
          <a:prstGeom prst="rect">
            <a:avLst/>
          </a:prstGeom>
        </p:spPr>
      </p:pic>
    </p:spTree>
    <p:extLst>
      <p:ext uri="{BB962C8B-B14F-4D97-AF65-F5344CB8AC3E}">
        <p14:creationId xmlns:p14="http://schemas.microsoft.com/office/powerpoint/2010/main" val="3856923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4" y="762000"/>
            <a:ext cx="9091422" cy="590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828" y="76200"/>
            <a:ext cx="9144000" cy="584775"/>
          </a:xfrm>
          <a:prstGeom prst="rect">
            <a:avLst/>
          </a:prstGeom>
          <a:noFill/>
        </p:spPr>
        <p:txBody>
          <a:bodyPr wrap="square" rtlCol="0">
            <a:spAutoFit/>
          </a:bodyPr>
          <a:lstStyle/>
          <a:p>
            <a:pPr algn="ctr"/>
            <a:r>
              <a:rPr lang="en-US" sz="3200" b="1" dirty="0" smtClean="0"/>
              <a:t>Fitting Packages &amp; Accessories</a:t>
            </a:r>
            <a:endParaRPr lang="en-US" sz="3200" b="1" dirty="0"/>
          </a:p>
        </p:txBody>
      </p:sp>
    </p:spTree>
    <p:extLst>
      <p:ext uri="{BB962C8B-B14F-4D97-AF65-F5344CB8AC3E}">
        <p14:creationId xmlns:p14="http://schemas.microsoft.com/office/powerpoint/2010/main" val="25288840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54026"/>
            <a:ext cx="9099233"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6200"/>
            <a:ext cx="9144000" cy="584775"/>
          </a:xfrm>
          <a:prstGeom prst="rect">
            <a:avLst/>
          </a:prstGeom>
          <a:noFill/>
        </p:spPr>
        <p:txBody>
          <a:bodyPr wrap="square" rtlCol="0">
            <a:spAutoFit/>
          </a:bodyPr>
          <a:lstStyle/>
          <a:p>
            <a:pPr algn="ctr"/>
            <a:r>
              <a:rPr lang="en-US" sz="3200" b="1" dirty="0" smtClean="0"/>
              <a:t>Fitting Packages &amp; Accessories</a:t>
            </a:r>
            <a:endParaRPr lang="en-US" sz="3200"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910" y="3886200"/>
            <a:ext cx="2960180" cy="287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466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weatherco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334125" cy="44783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5"/>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4000" b="1" dirty="0">
                <a:latin typeface="+mn-lt"/>
              </a:rPr>
              <a:t>Weather Covers</a:t>
            </a:r>
          </a:p>
        </p:txBody>
      </p:sp>
      <p:sp>
        <p:nvSpPr>
          <p:cNvPr id="22532" name="Text Box 6"/>
          <p:cNvSpPr txBox="1">
            <a:spLocks noChangeArrowheads="1"/>
          </p:cNvSpPr>
          <p:nvPr/>
        </p:nvSpPr>
        <p:spPr bwMode="auto">
          <a:xfrm>
            <a:off x="1066800" y="5638800"/>
            <a:ext cx="2895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2800" dirty="0">
                <a:latin typeface="+mn-lt"/>
              </a:rPr>
              <a:t>V3175WC-W (White)</a:t>
            </a:r>
          </a:p>
        </p:txBody>
      </p:sp>
      <p:sp>
        <p:nvSpPr>
          <p:cNvPr id="22533" name="Text Box 7"/>
          <p:cNvSpPr txBox="1">
            <a:spLocks noChangeArrowheads="1"/>
          </p:cNvSpPr>
          <p:nvPr/>
        </p:nvSpPr>
        <p:spPr bwMode="auto">
          <a:xfrm>
            <a:off x="5334000" y="5638800"/>
            <a:ext cx="2895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2800">
                <a:latin typeface="+mn-lt"/>
              </a:rPr>
              <a:t>V3175WC-A (Almond)</a:t>
            </a:r>
          </a:p>
        </p:txBody>
      </p:sp>
    </p:spTree>
    <p:extLst>
      <p:ext uri="{BB962C8B-B14F-4D97-AF65-F5344CB8AC3E}">
        <p14:creationId xmlns:p14="http://schemas.microsoft.com/office/powerpoint/2010/main" val="1620737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685800"/>
          </a:xfrm>
        </p:spPr>
        <p:txBody>
          <a:bodyPr>
            <a:normAutofit fontScale="90000"/>
          </a:bodyPr>
          <a:lstStyle/>
          <a:p>
            <a:r>
              <a:rPr lang="en-US" b="1" dirty="0" smtClean="0">
                <a:latin typeface="+mn-lt"/>
              </a:rPr>
              <a:t>Regenerant refill Options</a:t>
            </a:r>
            <a:endParaRPr lang="en-US" dirty="0" smtClean="0">
              <a:latin typeface="+mn-lt"/>
            </a:endParaRPr>
          </a:p>
        </p:txBody>
      </p:sp>
      <p:sp>
        <p:nvSpPr>
          <p:cNvPr id="23555" name="Rectangle 3"/>
          <p:cNvSpPr>
            <a:spLocks noGrp="1" noChangeArrowheads="1"/>
          </p:cNvSpPr>
          <p:nvPr>
            <p:ph type="body" idx="1"/>
          </p:nvPr>
        </p:nvSpPr>
        <p:spPr>
          <a:xfrm>
            <a:off x="304800" y="5257800"/>
            <a:ext cx="2514600" cy="1295400"/>
          </a:xfrm>
        </p:spPr>
        <p:txBody>
          <a:bodyPr/>
          <a:lstStyle/>
          <a:p>
            <a:pPr>
              <a:lnSpc>
                <a:spcPct val="80000"/>
              </a:lnSpc>
            </a:pPr>
            <a:r>
              <a:rPr lang="en-US" sz="1800" smtClean="0">
                <a:latin typeface="Arial" charset="0"/>
              </a:rPr>
              <a:t>Optional Brine elbow available for 1/2” OD tubing with 0.5 gpm BLFC</a:t>
            </a:r>
          </a:p>
        </p:txBody>
      </p:sp>
      <p:sp>
        <p:nvSpPr>
          <p:cNvPr id="23556" name="Rectangle 11"/>
          <p:cNvSpPr>
            <a:spLocks noChangeArrowheads="1"/>
          </p:cNvSpPr>
          <p:nvPr/>
        </p:nvSpPr>
        <p:spPr bwMode="auto">
          <a:xfrm>
            <a:off x="3429000" y="1066800"/>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1800">
                <a:latin typeface="Arial" charset="0"/>
              </a:rPr>
              <a:t>Locking clip for easy removal</a:t>
            </a:r>
          </a:p>
        </p:txBody>
      </p:sp>
      <p:sp>
        <p:nvSpPr>
          <p:cNvPr id="23557" name="Rectangle 12"/>
          <p:cNvSpPr>
            <a:spLocks noChangeArrowheads="1"/>
          </p:cNvSpPr>
          <p:nvPr/>
        </p:nvSpPr>
        <p:spPr bwMode="auto">
          <a:xfrm>
            <a:off x="3048000" y="52578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1800">
                <a:latin typeface="Arial" charset="0"/>
              </a:rPr>
              <a:t>Refill port plug is used on Backwash only valves</a:t>
            </a:r>
          </a:p>
        </p:txBody>
      </p:sp>
      <p:sp>
        <p:nvSpPr>
          <p:cNvPr id="23558" name="Rectangle 15"/>
          <p:cNvSpPr>
            <a:spLocks noChangeArrowheads="1"/>
          </p:cNvSpPr>
          <p:nvPr/>
        </p:nvSpPr>
        <p:spPr bwMode="auto">
          <a:xfrm>
            <a:off x="3429000" y="18288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1800">
                <a:latin typeface="Arial" charset="0"/>
              </a:rPr>
              <a:t>BLFC 0.5 gpm refill only</a:t>
            </a:r>
          </a:p>
        </p:txBody>
      </p:sp>
      <p:pic>
        <p:nvPicPr>
          <p:cNvPr id="23559" name="Picture 17" descr="IMG_1945_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2925763" cy="1949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9" descr="V3195-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429000"/>
            <a:ext cx="1425575" cy="1425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1" name="Picture 4" descr="V3498-2"/>
          <p:cNvPicPr>
            <a:picLocks noChangeAspect="1" noChangeArrowheads="1"/>
          </p:cNvPicPr>
          <p:nvPr/>
        </p:nvPicPr>
        <p:blipFill>
          <a:blip r:embed="rId4">
            <a:extLst>
              <a:ext uri="{28A0092B-C50C-407E-A947-70E740481C1C}">
                <a14:useLocalDpi xmlns:a14="http://schemas.microsoft.com/office/drawing/2010/main" val="0"/>
              </a:ext>
            </a:extLst>
          </a:blip>
          <a:srcRect t="20737" b="19968"/>
          <a:stretch>
            <a:fillRect/>
          </a:stretch>
        </p:blipFill>
        <p:spPr bwMode="auto">
          <a:xfrm>
            <a:off x="381000" y="3429000"/>
            <a:ext cx="2386013" cy="1416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62" name="Picture 13" descr="V3165-0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3505200"/>
            <a:ext cx="1435100" cy="1435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3" name="Text Box 14"/>
          <p:cNvSpPr txBox="1">
            <a:spLocks noChangeArrowheads="1"/>
          </p:cNvSpPr>
          <p:nvPr/>
        </p:nvSpPr>
        <p:spPr bwMode="auto">
          <a:xfrm>
            <a:off x="6324600" y="5181600"/>
            <a:ext cx="2514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l">
              <a:spcBef>
                <a:spcPct val="50000"/>
              </a:spcBef>
            </a:pPr>
            <a:r>
              <a:rPr lang="en-US" sz="1600">
                <a:latin typeface="Arial" charset="0"/>
              </a:rPr>
              <a:t>(Orange flapper valves close in refill and open for higher draw rates to allow greater flow through during draw)</a:t>
            </a:r>
          </a:p>
        </p:txBody>
      </p:sp>
      <p:sp>
        <p:nvSpPr>
          <p:cNvPr id="23564" name="Line 15"/>
          <p:cNvSpPr>
            <a:spLocks noChangeShapeType="1"/>
          </p:cNvSpPr>
          <p:nvPr/>
        </p:nvSpPr>
        <p:spPr bwMode="auto">
          <a:xfrm flipV="1">
            <a:off x="6858000" y="4343400"/>
            <a:ext cx="228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5" name="Text Box 16"/>
          <p:cNvSpPr txBox="1">
            <a:spLocks noChangeArrowheads="1"/>
          </p:cNvSpPr>
          <p:nvPr/>
        </p:nvSpPr>
        <p:spPr bwMode="auto">
          <a:xfrm>
            <a:off x="380999" y="4876800"/>
            <a:ext cx="2386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600" b="1">
                <a:latin typeface="Arial" charset="0"/>
              </a:rPr>
              <a:t>V3498</a:t>
            </a:r>
          </a:p>
        </p:txBody>
      </p:sp>
      <p:sp>
        <p:nvSpPr>
          <p:cNvPr id="23566" name="Text Box 17"/>
          <p:cNvSpPr txBox="1">
            <a:spLocks noChangeArrowheads="1"/>
          </p:cNvSpPr>
          <p:nvPr/>
        </p:nvSpPr>
        <p:spPr bwMode="auto">
          <a:xfrm>
            <a:off x="3276599" y="4876800"/>
            <a:ext cx="142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600" b="1" dirty="0">
                <a:latin typeface="Arial" charset="0"/>
              </a:rPr>
              <a:t>V3195-01</a:t>
            </a:r>
          </a:p>
        </p:txBody>
      </p:sp>
    </p:spTree>
    <p:extLst>
      <p:ext uri="{BB962C8B-B14F-4D97-AF65-F5344CB8AC3E}">
        <p14:creationId xmlns:p14="http://schemas.microsoft.com/office/powerpoint/2010/main" val="117708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152400"/>
            <a:ext cx="9144000" cy="685800"/>
          </a:xfrm>
        </p:spPr>
        <p:txBody>
          <a:bodyPr>
            <a:normAutofit fontScale="90000"/>
          </a:bodyPr>
          <a:lstStyle/>
          <a:p>
            <a:r>
              <a:rPr lang="en-US" b="1" dirty="0" smtClean="0">
                <a:latin typeface="+mn-lt"/>
              </a:rPr>
              <a:t>Drain Fitting</a:t>
            </a:r>
            <a:endParaRPr lang="en-US" dirty="0" smtClean="0">
              <a:latin typeface="+mn-lt"/>
            </a:endParaRPr>
          </a:p>
        </p:txBody>
      </p:sp>
      <p:sp>
        <p:nvSpPr>
          <p:cNvPr id="24579" name="Rectangle 3"/>
          <p:cNvSpPr>
            <a:spLocks noGrp="1" noChangeArrowheads="1"/>
          </p:cNvSpPr>
          <p:nvPr>
            <p:ph type="body" idx="4294967295"/>
          </p:nvPr>
        </p:nvSpPr>
        <p:spPr>
          <a:xfrm>
            <a:off x="3505200" y="838200"/>
            <a:ext cx="5638800" cy="3810000"/>
          </a:xfrm>
        </p:spPr>
        <p:txBody>
          <a:bodyPr/>
          <a:lstStyle/>
          <a:p>
            <a:pPr>
              <a:lnSpc>
                <a:spcPct val="90000"/>
              </a:lnSpc>
            </a:pPr>
            <a:r>
              <a:rPr lang="en-US" sz="2200" dirty="0" smtClean="0">
                <a:latin typeface="Arial" charset="0"/>
              </a:rPr>
              <a:t>Easy locking clip removal. Orient in any direction</a:t>
            </a:r>
          </a:p>
          <a:p>
            <a:pPr>
              <a:lnSpc>
                <a:spcPct val="90000"/>
              </a:lnSpc>
            </a:pPr>
            <a:r>
              <a:rPr lang="en-US" sz="2200" dirty="0" smtClean="0">
                <a:latin typeface="Arial" charset="0"/>
              </a:rPr>
              <a:t>3/4” NPT thread standard or 5/8” OD </a:t>
            </a:r>
            <a:r>
              <a:rPr lang="en-US" sz="2200" dirty="0" err="1" smtClean="0">
                <a:latin typeface="Arial" charset="0"/>
              </a:rPr>
              <a:t>polytube</a:t>
            </a:r>
            <a:r>
              <a:rPr lang="en-US" sz="2200" dirty="0" smtClean="0">
                <a:latin typeface="Arial" charset="0"/>
              </a:rPr>
              <a:t> (requires optional separate tube insert &amp; nut)</a:t>
            </a:r>
          </a:p>
          <a:p>
            <a:pPr>
              <a:lnSpc>
                <a:spcPct val="90000"/>
              </a:lnSpc>
            </a:pPr>
            <a:r>
              <a:rPr lang="en-US" sz="2200" dirty="0" smtClean="0">
                <a:latin typeface="Arial" charset="0"/>
              </a:rPr>
              <a:t>Brine and drain fittings cannot be interchanged (Prevents misapplication)</a:t>
            </a:r>
          </a:p>
          <a:p>
            <a:pPr>
              <a:lnSpc>
                <a:spcPct val="90000"/>
              </a:lnSpc>
            </a:pPr>
            <a:r>
              <a:rPr lang="en-US" sz="2200" dirty="0" smtClean="0">
                <a:latin typeface="Arial" charset="0"/>
              </a:rPr>
              <a:t>Available DLFC’s from 0.7 up to 10.0 </a:t>
            </a:r>
            <a:r>
              <a:rPr lang="en-US" sz="2200" dirty="0" err="1" smtClean="0">
                <a:latin typeface="Arial" charset="0"/>
              </a:rPr>
              <a:t>gpm</a:t>
            </a:r>
            <a:endParaRPr lang="en-US" sz="2200" dirty="0" smtClean="0">
              <a:latin typeface="Arial" charset="0"/>
            </a:endParaRPr>
          </a:p>
        </p:txBody>
      </p:sp>
      <p:pic>
        <p:nvPicPr>
          <p:cNvPr id="24580" name="Picture 12" descr="V333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105772"/>
            <a:ext cx="1666875" cy="1666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14" descr="V319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5181600"/>
            <a:ext cx="1425575" cy="1425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16" descr="PKP10TS8-BUL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5181600"/>
            <a:ext cx="1425575" cy="1425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18" descr="V3159-0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3618" y="3222625"/>
            <a:ext cx="1425575" cy="1425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4" name="Picture 20" descr="H4615-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399" y="3222625"/>
            <a:ext cx="1425575" cy="1425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5" name="Text Box 21"/>
          <p:cNvSpPr txBox="1">
            <a:spLocks noChangeArrowheads="1"/>
          </p:cNvSpPr>
          <p:nvPr/>
        </p:nvSpPr>
        <p:spPr bwMode="auto">
          <a:xfrm>
            <a:off x="5486400" y="46482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800" dirty="0">
                <a:solidFill>
                  <a:prstClr val="black"/>
                </a:solidFill>
                <a:latin typeface="Arial" charset="0"/>
              </a:rPr>
              <a:t>Optional Nut &amp; Insert</a:t>
            </a:r>
          </a:p>
        </p:txBody>
      </p:sp>
      <p:pic>
        <p:nvPicPr>
          <p:cNvPr id="25602" name="Picture 2" descr="C:\Users\crews\AppData\Local\Microsoft\Windows\Temporary Internet Files\Content.Outlook\D3RR9DX3\V39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16" y="609600"/>
            <a:ext cx="2106168" cy="2493264"/>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32433" y="2733532"/>
            <a:ext cx="914400" cy="369332"/>
          </a:xfrm>
          <a:prstGeom prst="rect">
            <a:avLst/>
          </a:prstGeom>
          <a:noFill/>
        </p:spPr>
        <p:txBody>
          <a:bodyPr wrap="square" rtlCol="0">
            <a:spAutoFit/>
          </a:bodyPr>
          <a:lstStyle/>
          <a:p>
            <a:r>
              <a:rPr lang="en-US" dirty="0" smtClean="0">
                <a:solidFill>
                  <a:prstClr val="black"/>
                </a:solidFill>
              </a:rPr>
              <a:t>V3962</a:t>
            </a:r>
            <a:endParaRPr lang="en-US" dirty="0">
              <a:solidFill>
                <a:prstClr val="black"/>
              </a:solidFill>
            </a:endParaRPr>
          </a:p>
        </p:txBody>
      </p:sp>
      <p:sp>
        <p:nvSpPr>
          <p:cNvPr id="12" name="TextBox 11"/>
          <p:cNvSpPr txBox="1"/>
          <p:nvPr/>
        </p:nvSpPr>
        <p:spPr>
          <a:xfrm>
            <a:off x="1163390" y="6403315"/>
            <a:ext cx="914400" cy="369332"/>
          </a:xfrm>
          <a:prstGeom prst="rect">
            <a:avLst/>
          </a:prstGeom>
          <a:noFill/>
        </p:spPr>
        <p:txBody>
          <a:bodyPr wrap="square" rtlCol="0">
            <a:spAutoFit/>
          </a:bodyPr>
          <a:lstStyle/>
          <a:p>
            <a:r>
              <a:rPr lang="en-US" dirty="0" smtClean="0">
                <a:solidFill>
                  <a:prstClr val="black"/>
                </a:solidFill>
              </a:rPr>
              <a:t>V4057</a:t>
            </a:r>
            <a:endParaRPr lang="en-US" dirty="0">
              <a:solidFill>
                <a:prstClr val="black"/>
              </a:solidFill>
            </a:endParaRPr>
          </a:p>
        </p:txBody>
      </p:sp>
      <p:sp>
        <p:nvSpPr>
          <p:cNvPr id="13" name="TextBox 12"/>
          <p:cNvSpPr txBox="1"/>
          <p:nvPr/>
        </p:nvSpPr>
        <p:spPr>
          <a:xfrm>
            <a:off x="2077790" y="5763469"/>
            <a:ext cx="1752600" cy="369332"/>
          </a:xfrm>
          <a:prstGeom prst="rect">
            <a:avLst/>
          </a:prstGeom>
          <a:noFill/>
        </p:spPr>
        <p:txBody>
          <a:bodyPr wrap="square" rtlCol="0">
            <a:spAutoFit/>
          </a:bodyPr>
          <a:lstStyle/>
          <a:p>
            <a:r>
              <a:rPr lang="en-US" dirty="0" smtClean="0">
                <a:solidFill>
                  <a:prstClr val="black"/>
                </a:solidFill>
              </a:rPr>
              <a:t>Sold separately </a:t>
            </a:r>
            <a:endParaRPr lang="en-US" dirty="0">
              <a:solidFill>
                <a:prstClr val="black"/>
              </a:solidFill>
            </a:endParaRPr>
          </a:p>
        </p:txBody>
      </p:sp>
    </p:spTree>
    <p:extLst>
      <p:ext uri="{BB962C8B-B14F-4D97-AF65-F5344CB8AC3E}">
        <p14:creationId xmlns:p14="http://schemas.microsoft.com/office/powerpoint/2010/main" val="143021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152400"/>
            <a:ext cx="9144000" cy="1295400"/>
          </a:xfrm>
        </p:spPr>
        <p:txBody>
          <a:bodyPr/>
          <a:lstStyle/>
          <a:p>
            <a:r>
              <a:rPr lang="en-US" sz="2400" b="1" dirty="0" smtClean="0">
                <a:latin typeface="Arial" charset="0"/>
              </a:rPr>
              <a:t>1” Male NPT Straight with Silencer </a:t>
            </a:r>
            <a:br>
              <a:rPr lang="en-US" sz="2400" b="1" dirty="0" smtClean="0">
                <a:latin typeface="Arial" charset="0"/>
              </a:rPr>
            </a:br>
            <a:r>
              <a:rPr lang="en-US" sz="2400" b="1" dirty="0" smtClean="0">
                <a:latin typeface="Arial" charset="0"/>
              </a:rPr>
              <a:t/>
            </a:r>
            <a:br>
              <a:rPr lang="en-US" sz="2400" b="1" dirty="0" smtClean="0">
                <a:latin typeface="Arial" charset="0"/>
              </a:rPr>
            </a:br>
            <a:r>
              <a:rPr lang="en-US" sz="2800" b="1" dirty="0" smtClean="0">
                <a:latin typeface="Arial" charset="0"/>
              </a:rPr>
              <a:t>V3008-02</a:t>
            </a:r>
          </a:p>
        </p:txBody>
      </p:sp>
      <p:sp>
        <p:nvSpPr>
          <p:cNvPr id="25603" name="Text Box 5"/>
          <p:cNvSpPr txBox="1">
            <a:spLocks noChangeArrowheads="1"/>
          </p:cNvSpPr>
          <p:nvPr/>
        </p:nvSpPr>
        <p:spPr bwMode="auto">
          <a:xfrm>
            <a:off x="1600200" y="1828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b="1">
                <a:solidFill>
                  <a:srgbClr val="FF0000"/>
                </a:solidFill>
                <a:latin typeface="Arial" charset="0"/>
              </a:rPr>
              <a:t>For Flows up to 25 GPM</a:t>
            </a:r>
          </a:p>
        </p:txBody>
      </p:sp>
      <p:sp>
        <p:nvSpPr>
          <p:cNvPr id="25604" name="Text Box 12"/>
          <p:cNvSpPr txBox="1">
            <a:spLocks noChangeArrowheads="1"/>
          </p:cNvSpPr>
          <p:nvPr/>
        </p:nvSpPr>
        <p:spPr bwMode="auto">
          <a:xfrm>
            <a:off x="0" y="5410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800" dirty="0">
                <a:latin typeface="Arial" charset="0"/>
              </a:rPr>
              <a:t>Separate DLFC buttons from 9.0 GPM – 25.0 GPM are available</a:t>
            </a:r>
          </a:p>
        </p:txBody>
      </p:sp>
      <p:pic>
        <p:nvPicPr>
          <p:cNvPr id="25605" name="Picture 7" descr="V3008-02-2"/>
          <p:cNvPicPr>
            <a:picLocks noChangeAspect="1" noChangeArrowheads="1"/>
          </p:cNvPicPr>
          <p:nvPr/>
        </p:nvPicPr>
        <p:blipFill>
          <a:blip r:embed="rId2">
            <a:extLst>
              <a:ext uri="{28A0092B-C50C-407E-A947-70E740481C1C}">
                <a14:useLocalDpi xmlns:a14="http://schemas.microsoft.com/office/drawing/2010/main" val="0"/>
              </a:ext>
            </a:extLst>
          </a:blip>
          <a:srcRect t="21120" b="21120"/>
          <a:stretch>
            <a:fillRect/>
          </a:stretch>
        </p:blipFill>
        <p:spPr bwMode="auto">
          <a:xfrm>
            <a:off x="2133600" y="2359025"/>
            <a:ext cx="4762500" cy="2749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0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ON HANNAM\04.09.2013 TWIN VALVE POWERPOINT PHOTOS - SCALED DOWN\Meter Out - IMG_31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04"/>
          <a:stretch/>
        </p:blipFill>
        <p:spPr bwMode="auto">
          <a:xfrm>
            <a:off x="548933" y="990606"/>
            <a:ext cx="4083731" cy="3314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5038725" y="1028700"/>
            <a:ext cx="3962400" cy="4038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Arial" charset="0"/>
              </a:rPr>
              <a:t>Measures from 0.25 to 28 </a:t>
            </a:r>
            <a:r>
              <a:rPr lang="en-US" sz="2400" dirty="0" err="1" smtClean="0">
                <a:latin typeface="Arial" charset="0"/>
              </a:rPr>
              <a:t>gpm</a:t>
            </a:r>
            <a:r>
              <a:rPr lang="en-US" sz="2400" dirty="0" smtClean="0">
                <a:latin typeface="Arial" charset="0"/>
              </a:rPr>
              <a:t> </a:t>
            </a:r>
            <a:r>
              <a:rPr lang="en-US" sz="2400" u="sng" dirty="0" smtClean="0">
                <a:latin typeface="Arial" charset="0"/>
              </a:rPr>
              <a:t>+</a:t>
            </a:r>
            <a:r>
              <a:rPr lang="en-US" sz="2400" dirty="0" smtClean="0">
                <a:latin typeface="Arial" charset="0"/>
              </a:rPr>
              <a:t> 5% accuracy.</a:t>
            </a:r>
          </a:p>
          <a:p>
            <a:r>
              <a:rPr lang="en-US" sz="2400" dirty="0" smtClean="0">
                <a:latin typeface="Arial" charset="0"/>
              </a:rPr>
              <a:t>Hall effect chip picks up magnetic pulse and an icon will flash in the display just underneath the flow rate label when water is flowing</a:t>
            </a:r>
          </a:p>
          <a:p>
            <a:r>
              <a:rPr lang="en-US" sz="2400" dirty="0" smtClean="0">
                <a:latin typeface="Arial" charset="0"/>
              </a:rPr>
              <a:t>Easy to replace turbine</a:t>
            </a:r>
          </a:p>
          <a:p>
            <a:r>
              <a:rPr lang="en-US" sz="2400" dirty="0" smtClean="0">
                <a:latin typeface="Arial" charset="0"/>
              </a:rPr>
              <a:t>Shielded magnet</a:t>
            </a:r>
            <a:endParaRPr lang="en-US" sz="2400" dirty="0">
              <a:latin typeface="Arial" charset="0"/>
            </a:endParaRPr>
          </a:p>
        </p:txBody>
      </p:sp>
      <p:sp>
        <p:nvSpPr>
          <p:cNvPr id="6" name="Rectangle 2"/>
          <p:cNvSpPr>
            <a:spLocks noGrp="1" noChangeArrowheads="1"/>
          </p:cNvSpPr>
          <p:nvPr>
            <p:ph type="title"/>
          </p:nvPr>
        </p:nvSpPr>
        <p:spPr>
          <a:xfrm>
            <a:off x="0" y="152400"/>
            <a:ext cx="9144000" cy="685800"/>
          </a:xfrm>
        </p:spPr>
        <p:txBody>
          <a:bodyPr>
            <a:normAutofit fontScale="90000"/>
          </a:bodyPr>
          <a:lstStyle/>
          <a:p>
            <a:r>
              <a:rPr lang="en-US" b="1" dirty="0" smtClean="0">
                <a:latin typeface="+mn-lt"/>
              </a:rPr>
              <a:t>Meter</a:t>
            </a:r>
            <a:endParaRPr lang="en-US" dirty="0" smtClean="0">
              <a:latin typeface="+mn-lt"/>
            </a:endParaRPr>
          </a:p>
        </p:txBody>
      </p:sp>
      <p:pic>
        <p:nvPicPr>
          <p:cNvPr id="7" name="Picture 7" descr="MeterAsslyEx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93" y="4354512"/>
            <a:ext cx="3300413" cy="24749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Line 8"/>
          <p:cNvSpPr>
            <a:spLocks noChangeShapeType="1"/>
          </p:cNvSpPr>
          <p:nvPr/>
        </p:nvSpPr>
        <p:spPr bwMode="auto">
          <a:xfrm>
            <a:off x="2133600" y="4757736"/>
            <a:ext cx="685800" cy="72866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9"/>
          <p:cNvSpPr txBox="1">
            <a:spLocks noChangeArrowheads="1"/>
          </p:cNvSpPr>
          <p:nvPr/>
        </p:nvSpPr>
        <p:spPr bwMode="auto">
          <a:xfrm>
            <a:off x="1181100" y="4406900"/>
            <a:ext cx="129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2000" dirty="0">
                <a:latin typeface="Arial" charset="0"/>
              </a:rPr>
              <a:t>Hall effect</a:t>
            </a:r>
          </a:p>
        </p:txBody>
      </p:sp>
      <p:sp>
        <p:nvSpPr>
          <p:cNvPr id="10" name="Text Box 10"/>
          <p:cNvSpPr txBox="1">
            <a:spLocks noChangeArrowheads="1"/>
          </p:cNvSpPr>
          <p:nvPr/>
        </p:nvSpPr>
        <p:spPr bwMode="auto">
          <a:xfrm>
            <a:off x="1524000" y="6284912"/>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l">
              <a:spcBef>
                <a:spcPct val="50000"/>
              </a:spcBef>
            </a:pPr>
            <a:r>
              <a:rPr lang="en-US" sz="2000" dirty="0">
                <a:latin typeface="Arial" charset="0"/>
              </a:rPr>
              <a:t>Magnet</a:t>
            </a:r>
          </a:p>
        </p:txBody>
      </p:sp>
      <p:sp>
        <p:nvSpPr>
          <p:cNvPr id="11" name="Line 11"/>
          <p:cNvSpPr>
            <a:spLocks noChangeShapeType="1"/>
          </p:cNvSpPr>
          <p:nvPr/>
        </p:nvSpPr>
        <p:spPr bwMode="auto">
          <a:xfrm flipH="1" flipV="1">
            <a:off x="1828800" y="5980112"/>
            <a:ext cx="30480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14313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0" descr="P:\RON HANNAM\02.04.2014 BOARD PHOTOS FOR KYLE PPT\IMG_0490.jpg"/>
          <p:cNvPicPr>
            <a:picLocks noChangeAspect="1" noChangeArrowheads="1"/>
          </p:cNvPicPr>
          <p:nvPr/>
        </p:nvPicPr>
        <p:blipFill>
          <a:blip r:embed="rId2">
            <a:extLst>
              <a:ext uri="{28A0092B-C50C-407E-A947-70E740481C1C}">
                <a14:useLocalDpi xmlns:a14="http://schemas.microsoft.com/office/drawing/2010/main" val="0"/>
              </a:ext>
            </a:extLst>
          </a:blip>
          <a:srcRect l="19922" t="2226" r="21875" b="10143"/>
          <a:stretch>
            <a:fillRect/>
          </a:stretch>
        </p:blipFill>
        <p:spPr bwMode="auto">
          <a:xfrm>
            <a:off x="1649413" y="752475"/>
            <a:ext cx="5818187"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a:xfrm>
            <a:off x="762000" y="0"/>
            <a:ext cx="7772400" cy="685800"/>
          </a:xfrm>
        </p:spPr>
        <p:txBody>
          <a:bodyPr/>
          <a:lstStyle/>
          <a:p>
            <a:r>
              <a:rPr lang="en-US" b="1" smtClean="0">
                <a:latin typeface="Arial" charset="0"/>
              </a:rPr>
              <a:t>Easy access</a:t>
            </a:r>
            <a:endParaRPr lang="en-US" smtClean="0"/>
          </a:p>
        </p:txBody>
      </p:sp>
      <p:sp>
        <p:nvSpPr>
          <p:cNvPr id="27652" name="Text Box 16"/>
          <p:cNvSpPr txBox="1">
            <a:spLocks noChangeArrowheads="1"/>
          </p:cNvSpPr>
          <p:nvPr/>
        </p:nvSpPr>
        <p:spPr bwMode="auto">
          <a:xfrm>
            <a:off x="152400" y="1239838"/>
            <a:ext cx="2057400" cy="1482725"/>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mtClean="0">
                <a:solidFill>
                  <a:srgbClr val="000000"/>
                </a:solidFill>
              </a:rPr>
              <a:t>Coin Cell Lithium Battery</a:t>
            </a:r>
          </a:p>
          <a:p>
            <a:pPr algn="ctr" eaLnBrk="0" fontAlgn="base" hangingPunct="0">
              <a:spcBef>
                <a:spcPct val="0"/>
              </a:spcBef>
              <a:spcAft>
                <a:spcPct val="0"/>
              </a:spcAft>
            </a:pPr>
            <a:r>
              <a:rPr lang="en-US" sz="1800" smtClean="0">
                <a:solidFill>
                  <a:srgbClr val="000000"/>
                </a:solidFill>
              </a:rPr>
              <a:t>(3 volt type 2032)</a:t>
            </a:r>
            <a:endParaRPr lang="en-US" smtClean="0">
              <a:solidFill>
                <a:srgbClr val="000000"/>
              </a:solidFill>
            </a:endParaRPr>
          </a:p>
        </p:txBody>
      </p:sp>
      <p:sp>
        <p:nvSpPr>
          <p:cNvPr id="27653" name="Line 17"/>
          <p:cNvSpPr>
            <a:spLocks noChangeShapeType="1"/>
          </p:cNvSpPr>
          <p:nvPr/>
        </p:nvSpPr>
        <p:spPr bwMode="auto">
          <a:xfrm flipV="1">
            <a:off x="2286000" y="2133600"/>
            <a:ext cx="8382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54" name="Text Box 19"/>
          <p:cNvSpPr txBox="1">
            <a:spLocks noChangeArrowheads="1"/>
          </p:cNvSpPr>
          <p:nvPr/>
        </p:nvSpPr>
        <p:spPr bwMode="auto">
          <a:xfrm>
            <a:off x="125413" y="5105400"/>
            <a:ext cx="1524000" cy="47625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mtClean="0">
                <a:solidFill>
                  <a:srgbClr val="000000"/>
                </a:solidFill>
              </a:rPr>
              <a:t>Motor</a:t>
            </a:r>
          </a:p>
        </p:txBody>
      </p:sp>
      <p:sp>
        <p:nvSpPr>
          <p:cNvPr id="27655" name="Line 20"/>
          <p:cNvSpPr>
            <a:spLocks noChangeShapeType="1"/>
          </p:cNvSpPr>
          <p:nvPr/>
        </p:nvSpPr>
        <p:spPr bwMode="auto">
          <a:xfrm flipV="1">
            <a:off x="1649413" y="4724400"/>
            <a:ext cx="788987" cy="5715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56" name="Text Box 21"/>
          <p:cNvSpPr txBox="1">
            <a:spLocks noChangeArrowheads="1"/>
          </p:cNvSpPr>
          <p:nvPr/>
        </p:nvSpPr>
        <p:spPr bwMode="auto">
          <a:xfrm>
            <a:off x="1752600" y="5791200"/>
            <a:ext cx="1905000" cy="66040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1800" smtClean="0">
                <a:solidFill>
                  <a:srgbClr val="000000"/>
                </a:solidFill>
              </a:rPr>
              <a:t>MAV/ NHWBP Drive Connection</a:t>
            </a:r>
          </a:p>
        </p:txBody>
      </p:sp>
      <p:sp>
        <p:nvSpPr>
          <p:cNvPr id="27657" name="Line 22"/>
          <p:cNvSpPr>
            <a:spLocks noChangeShapeType="1"/>
          </p:cNvSpPr>
          <p:nvPr/>
        </p:nvSpPr>
        <p:spPr bwMode="auto">
          <a:xfrm flipV="1">
            <a:off x="2971800" y="4724400"/>
            <a:ext cx="1143000" cy="1066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58" name="Text Box 23"/>
          <p:cNvSpPr txBox="1">
            <a:spLocks noChangeArrowheads="1"/>
          </p:cNvSpPr>
          <p:nvPr/>
        </p:nvSpPr>
        <p:spPr bwMode="auto">
          <a:xfrm>
            <a:off x="4038600" y="5791200"/>
            <a:ext cx="1752600" cy="66040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1800" smtClean="0">
                <a:solidFill>
                  <a:srgbClr val="000000"/>
                </a:solidFill>
              </a:rPr>
              <a:t>Interconnect Cable for MAV</a:t>
            </a:r>
          </a:p>
        </p:txBody>
      </p:sp>
      <p:sp>
        <p:nvSpPr>
          <p:cNvPr id="27659" name="Line 24"/>
          <p:cNvSpPr>
            <a:spLocks noChangeShapeType="1"/>
          </p:cNvSpPr>
          <p:nvPr/>
        </p:nvSpPr>
        <p:spPr bwMode="auto">
          <a:xfrm flipV="1">
            <a:off x="4800600" y="4724400"/>
            <a:ext cx="152400" cy="1066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60" name="Line 25"/>
          <p:cNvSpPr>
            <a:spLocks noChangeShapeType="1"/>
          </p:cNvSpPr>
          <p:nvPr/>
        </p:nvSpPr>
        <p:spPr bwMode="auto">
          <a:xfrm flipH="1" flipV="1">
            <a:off x="5638800" y="4800600"/>
            <a:ext cx="1371600" cy="1066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61" name="Text Box 26"/>
          <p:cNvSpPr txBox="1">
            <a:spLocks noChangeArrowheads="1"/>
          </p:cNvSpPr>
          <p:nvPr/>
        </p:nvSpPr>
        <p:spPr bwMode="auto">
          <a:xfrm>
            <a:off x="7391400" y="5029200"/>
            <a:ext cx="1524000" cy="47625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mtClean="0">
                <a:solidFill>
                  <a:srgbClr val="000000"/>
                </a:solidFill>
              </a:rPr>
              <a:t>Meter</a:t>
            </a:r>
          </a:p>
        </p:txBody>
      </p:sp>
      <p:sp>
        <p:nvSpPr>
          <p:cNvPr id="27662" name="Line 27"/>
          <p:cNvSpPr>
            <a:spLocks noChangeShapeType="1"/>
          </p:cNvSpPr>
          <p:nvPr/>
        </p:nvSpPr>
        <p:spPr bwMode="auto">
          <a:xfrm flipH="1" flipV="1">
            <a:off x="6324600" y="4724400"/>
            <a:ext cx="1752600" cy="304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63" name="Text Box 28"/>
          <p:cNvSpPr txBox="1">
            <a:spLocks noChangeArrowheads="1"/>
          </p:cNvSpPr>
          <p:nvPr/>
        </p:nvSpPr>
        <p:spPr bwMode="auto">
          <a:xfrm>
            <a:off x="5943600" y="5867400"/>
            <a:ext cx="2362200" cy="47625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mtClean="0">
                <a:solidFill>
                  <a:srgbClr val="000000"/>
                </a:solidFill>
              </a:rPr>
              <a:t>12VAC Power</a:t>
            </a:r>
          </a:p>
        </p:txBody>
      </p:sp>
      <p:sp>
        <p:nvSpPr>
          <p:cNvPr id="27664" name="Text Box 30"/>
          <p:cNvSpPr txBox="1">
            <a:spLocks noChangeArrowheads="1"/>
          </p:cNvSpPr>
          <p:nvPr/>
        </p:nvSpPr>
        <p:spPr bwMode="auto">
          <a:xfrm>
            <a:off x="7467600" y="923925"/>
            <a:ext cx="1524000" cy="1209675"/>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z="1800" smtClean="0">
                <a:solidFill>
                  <a:srgbClr val="000000"/>
                </a:solidFill>
              </a:rPr>
              <a:t>Differential Pressure Switch Connection</a:t>
            </a:r>
          </a:p>
        </p:txBody>
      </p:sp>
      <p:sp>
        <p:nvSpPr>
          <p:cNvPr id="27665" name="Line 31"/>
          <p:cNvSpPr>
            <a:spLocks noChangeShapeType="1"/>
          </p:cNvSpPr>
          <p:nvPr/>
        </p:nvSpPr>
        <p:spPr bwMode="auto">
          <a:xfrm flipH="1">
            <a:off x="6477000" y="1676400"/>
            <a:ext cx="9906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66" name="Text Box 32"/>
          <p:cNvSpPr txBox="1">
            <a:spLocks noChangeArrowheads="1"/>
          </p:cNvSpPr>
          <p:nvPr/>
        </p:nvSpPr>
        <p:spPr bwMode="auto">
          <a:xfrm>
            <a:off x="19050" y="3124200"/>
            <a:ext cx="1524000" cy="660400"/>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1800" smtClean="0">
                <a:solidFill>
                  <a:srgbClr val="000000"/>
                </a:solidFill>
              </a:rPr>
              <a:t>Software Revision</a:t>
            </a:r>
          </a:p>
        </p:txBody>
      </p:sp>
      <p:sp>
        <p:nvSpPr>
          <p:cNvPr id="27667" name="Line 33"/>
          <p:cNvSpPr>
            <a:spLocks noChangeShapeType="1"/>
          </p:cNvSpPr>
          <p:nvPr/>
        </p:nvSpPr>
        <p:spPr bwMode="auto">
          <a:xfrm>
            <a:off x="1649413" y="3454400"/>
            <a:ext cx="3151187" cy="330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7668" name="Text Box 30"/>
          <p:cNvSpPr txBox="1">
            <a:spLocks noChangeArrowheads="1"/>
          </p:cNvSpPr>
          <p:nvPr/>
        </p:nvSpPr>
        <p:spPr bwMode="auto">
          <a:xfrm>
            <a:off x="7543800" y="3352800"/>
            <a:ext cx="1524000" cy="923925"/>
          </a:xfrm>
          <a:prstGeom prst="rect">
            <a:avLst/>
          </a:prstGeom>
          <a:solidFill>
            <a:srgbClr val="FFFF00"/>
          </a:solidFill>
          <a:ln w="19050">
            <a:solidFill>
              <a:schemeClr val="tx1"/>
            </a:solidFill>
            <a:miter lim="800000"/>
            <a:headEnd/>
            <a:tailEnd/>
          </a:ln>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z="1800" smtClean="0">
                <a:solidFill>
                  <a:srgbClr val="000000"/>
                </a:solidFill>
              </a:rPr>
              <a:t>Terminal Block for Relay 1 driver</a:t>
            </a:r>
          </a:p>
        </p:txBody>
      </p:sp>
      <p:sp>
        <p:nvSpPr>
          <p:cNvPr id="27669" name="Line 31"/>
          <p:cNvSpPr>
            <a:spLocks noChangeShapeType="1"/>
          </p:cNvSpPr>
          <p:nvPr/>
        </p:nvSpPr>
        <p:spPr bwMode="auto">
          <a:xfrm flipH="1">
            <a:off x="6496050" y="3814763"/>
            <a:ext cx="9906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Tree>
    <p:extLst>
      <p:ext uri="{BB962C8B-B14F-4D97-AF65-F5344CB8AC3E}">
        <p14:creationId xmlns:p14="http://schemas.microsoft.com/office/powerpoint/2010/main" val="175332178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685800"/>
          </a:xfrm>
        </p:spPr>
        <p:txBody>
          <a:bodyPr/>
          <a:lstStyle/>
          <a:p>
            <a:r>
              <a:rPr lang="en-US" b="1" smtClean="0">
                <a:latin typeface="Arial" charset="0"/>
              </a:rPr>
              <a:t>Drive Motor Removal</a:t>
            </a:r>
            <a:endParaRPr lang="en-US" smtClean="0"/>
          </a:p>
        </p:txBody>
      </p:sp>
      <p:sp>
        <p:nvSpPr>
          <p:cNvPr id="28675" name="Rectangle 3"/>
          <p:cNvSpPr>
            <a:spLocks noGrp="1" noChangeArrowheads="1"/>
          </p:cNvSpPr>
          <p:nvPr>
            <p:ph type="body" idx="1"/>
          </p:nvPr>
        </p:nvSpPr>
        <p:spPr>
          <a:xfrm>
            <a:off x="341313" y="4032250"/>
            <a:ext cx="3657600" cy="1295400"/>
          </a:xfrm>
        </p:spPr>
        <p:txBody>
          <a:bodyPr/>
          <a:lstStyle/>
          <a:p>
            <a:pPr>
              <a:lnSpc>
                <a:spcPct val="90000"/>
              </a:lnSpc>
            </a:pPr>
            <a:r>
              <a:rPr lang="en-US" sz="2000" smtClean="0">
                <a:latin typeface="Arial" charset="0"/>
              </a:rPr>
              <a:t>Disconnect wires from PC Board, power 1</a:t>
            </a:r>
            <a:r>
              <a:rPr lang="en-US" sz="2000" baseline="30000" smtClean="0">
                <a:latin typeface="Arial" charset="0"/>
              </a:rPr>
              <a:t>st</a:t>
            </a:r>
            <a:r>
              <a:rPr lang="en-US" sz="2000" smtClean="0">
                <a:latin typeface="Arial" charset="0"/>
              </a:rPr>
              <a:t> </a:t>
            </a:r>
          </a:p>
          <a:p>
            <a:pPr>
              <a:lnSpc>
                <a:spcPct val="90000"/>
              </a:lnSpc>
            </a:pPr>
            <a:r>
              <a:rPr lang="en-US" sz="2000" smtClean="0">
                <a:latin typeface="Arial" charset="0"/>
              </a:rPr>
              <a:t>Always connect power last when re-connecting wires</a:t>
            </a:r>
          </a:p>
        </p:txBody>
      </p:sp>
      <p:sp>
        <p:nvSpPr>
          <p:cNvPr id="28676" name="Text Box 21"/>
          <p:cNvSpPr txBox="1">
            <a:spLocks noChangeArrowheads="1"/>
          </p:cNvSpPr>
          <p:nvPr/>
        </p:nvSpPr>
        <p:spPr bwMode="auto">
          <a:xfrm>
            <a:off x="4648200" y="4114800"/>
            <a:ext cx="4267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eaLnBrk="0" fontAlgn="base" hangingPunct="0">
              <a:spcBef>
                <a:spcPct val="50000"/>
              </a:spcBef>
              <a:spcAft>
                <a:spcPct val="0"/>
              </a:spcAft>
              <a:buFontTx/>
              <a:buChar char="•"/>
            </a:pPr>
            <a:r>
              <a:rPr lang="en-US" sz="2000" smtClean="0">
                <a:solidFill>
                  <a:srgbClr val="000000"/>
                </a:solidFill>
                <a:latin typeface="Arial" charset="0"/>
              </a:rPr>
              <a:t>  Press motor locking spring to the right</a:t>
            </a:r>
          </a:p>
          <a:p>
            <a:pPr eaLnBrk="0" fontAlgn="base" hangingPunct="0">
              <a:spcBef>
                <a:spcPct val="50000"/>
              </a:spcBef>
              <a:spcAft>
                <a:spcPct val="0"/>
              </a:spcAft>
              <a:buFontTx/>
              <a:buChar char="•"/>
            </a:pPr>
            <a:r>
              <a:rPr lang="en-US" sz="2000" smtClean="0">
                <a:solidFill>
                  <a:srgbClr val="000000"/>
                </a:solidFill>
                <a:latin typeface="Arial" charset="0"/>
              </a:rPr>
              <a:t> With other hand grab motor wires close to motor &amp; rotate motor left to right while pulling out on motor to remove</a:t>
            </a:r>
          </a:p>
          <a:p>
            <a:pPr eaLnBrk="0" fontAlgn="base" hangingPunct="0">
              <a:spcBef>
                <a:spcPct val="50000"/>
              </a:spcBef>
              <a:spcAft>
                <a:spcPct val="0"/>
              </a:spcAft>
              <a:buFontTx/>
              <a:buChar char="•"/>
            </a:pPr>
            <a:endParaRPr lang="en-US" sz="2000" smtClean="0">
              <a:solidFill>
                <a:srgbClr val="000000"/>
              </a:solidFill>
              <a:latin typeface="Arial" charset="0"/>
            </a:endParaRPr>
          </a:p>
        </p:txBody>
      </p:sp>
      <p:pic>
        <p:nvPicPr>
          <p:cNvPr id="28677" name="Picture 10" descr="P:\RON HANNAM\02.04.2014 BOARD PHOTOS FOR KYLE PPT\IMG_0491.jpg"/>
          <p:cNvPicPr>
            <a:picLocks noChangeAspect="1" noChangeArrowheads="1"/>
          </p:cNvPicPr>
          <p:nvPr/>
        </p:nvPicPr>
        <p:blipFill>
          <a:blip r:embed="rId2">
            <a:extLst>
              <a:ext uri="{28A0092B-C50C-407E-A947-70E740481C1C}">
                <a14:useLocalDpi xmlns:a14="http://schemas.microsoft.com/office/drawing/2010/main" val="0"/>
              </a:ext>
            </a:extLst>
          </a:blip>
          <a:srcRect l="18750" t="3107" r="21875" b="8383"/>
          <a:stretch>
            <a:fillRect/>
          </a:stretch>
        </p:blipFill>
        <p:spPr bwMode="auto">
          <a:xfrm>
            <a:off x="533400" y="735013"/>
            <a:ext cx="3271838"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24"/>
          <p:cNvSpPr txBox="1">
            <a:spLocks noChangeArrowheads="1"/>
          </p:cNvSpPr>
          <p:nvPr/>
        </p:nvSpPr>
        <p:spPr bwMode="auto">
          <a:xfrm>
            <a:off x="533400" y="3581400"/>
            <a:ext cx="1828800" cy="396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z="2000" smtClean="0">
                <a:solidFill>
                  <a:srgbClr val="000000"/>
                </a:solidFill>
              </a:rPr>
              <a:t>12 VAC power</a:t>
            </a:r>
            <a:endParaRPr lang="en-US" smtClean="0">
              <a:solidFill>
                <a:srgbClr val="000000"/>
              </a:solidFill>
            </a:endParaRPr>
          </a:p>
        </p:txBody>
      </p:sp>
      <p:pic>
        <p:nvPicPr>
          <p:cNvPr id="28679" name="Picture 11" descr="P:\RON HANNAM\02.04.2014 BOARD PHOTOS FOR KYLE PPT\IMG_0492.jpg"/>
          <p:cNvPicPr>
            <a:picLocks noChangeAspect="1" noChangeArrowheads="1"/>
          </p:cNvPicPr>
          <p:nvPr/>
        </p:nvPicPr>
        <p:blipFill>
          <a:blip r:embed="rId3">
            <a:extLst>
              <a:ext uri="{28A0092B-C50C-407E-A947-70E740481C1C}">
                <a14:useLocalDpi xmlns:a14="http://schemas.microsoft.com/office/drawing/2010/main" val="0"/>
              </a:ext>
            </a:extLst>
          </a:blip>
          <a:srcRect l="17078" t="5251" r="21281" b="7234"/>
          <a:stretch>
            <a:fillRect/>
          </a:stretch>
        </p:blipFill>
        <p:spPr bwMode="auto">
          <a:xfrm>
            <a:off x="4953000" y="742950"/>
            <a:ext cx="3427413"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Line 25"/>
          <p:cNvSpPr>
            <a:spLocks noChangeShapeType="1"/>
          </p:cNvSpPr>
          <p:nvPr/>
        </p:nvSpPr>
        <p:spPr bwMode="auto">
          <a:xfrm flipV="1">
            <a:off x="1752600" y="2971800"/>
            <a:ext cx="990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
        <p:nvSpPr>
          <p:cNvPr id="28681" name="AutoShape 26"/>
          <p:cNvSpPr>
            <a:spLocks noChangeArrowheads="1"/>
          </p:cNvSpPr>
          <p:nvPr/>
        </p:nvSpPr>
        <p:spPr bwMode="auto">
          <a:xfrm rot="-1380432">
            <a:off x="5492750" y="3165475"/>
            <a:ext cx="527050" cy="1857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spTree>
    <p:extLst>
      <p:ext uri="{BB962C8B-B14F-4D97-AF65-F5344CB8AC3E}">
        <p14:creationId xmlns:p14="http://schemas.microsoft.com/office/powerpoint/2010/main" val="31120913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28600"/>
            <a:ext cx="9144000" cy="685800"/>
          </a:xfrm>
        </p:spPr>
        <p:txBody>
          <a:bodyPr/>
          <a:lstStyle/>
          <a:p>
            <a:r>
              <a:rPr lang="en-US" b="1" smtClean="0">
                <a:latin typeface="Arial" charset="0"/>
              </a:rPr>
              <a:t>Removing the PC Board</a:t>
            </a:r>
            <a:endParaRPr lang="en-US" smtClean="0"/>
          </a:p>
        </p:txBody>
      </p:sp>
      <p:sp>
        <p:nvSpPr>
          <p:cNvPr id="29699" name="Rectangle 7"/>
          <p:cNvSpPr>
            <a:spLocks noChangeArrowheads="1"/>
          </p:cNvSpPr>
          <p:nvPr/>
        </p:nvSpPr>
        <p:spPr bwMode="auto">
          <a:xfrm>
            <a:off x="455613" y="45720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Tx/>
              <a:buChar char="•"/>
            </a:pPr>
            <a:r>
              <a:rPr lang="en-US" sz="2400" smtClean="0">
                <a:solidFill>
                  <a:srgbClr val="000000"/>
                </a:solidFill>
                <a:latin typeface="Arial" charset="0"/>
                <a:ea typeface="ＭＳ Ｐゴシック" charset="-128"/>
              </a:rPr>
              <a:t>Press up on locking tab</a:t>
            </a:r>
          </a:p>
        </p:txBody>
      </p:sp>
      <p:sp>
        <p:nvSpPr>
          <p:cNvPr id="29700" name="Rectangle 8"/>
          <p:cNvSpPr>
            <a:spLocks noChangeArrowheads="1"/>
          </p:cNvSpPr>
          <p:nvPr/>
        </p:nvSpPr>
        <p:spPr bwMode="auto">
          <a:xfrm>
            <a:off x="4648200" y="4610100"/>
            <a:ext cx="426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Tx/>
              <a:buChar char="•"/>
            </a:pPr>
            <a:r>
              <a:rPr lang="en-US" sz="2400" smtClean="0">
                <a:solidFill>
                  <a:srgbClr val="000000"/>
                </a:solidFill>
                <a:latin typeface="Arial" charset="0"/>
                <a:ea typeface="ＭＳ Ｐゴシック" charset="-128"/>
              </a:rPr>
              <a:t>Pull top of PC Board forward.</a:t>
            </a:r>
          </a:p>
        </p:txBody>
      </p:sp>
      <p:pic>
        <p:nvPicPr>
          <p:cNvPr id="29701" name="Picture 8" descr="P:\RON HANNAM\02.04.2014 BOARD PHOTOS FOR KYLE PPT\IMG_0493.jpg"/>
          <p:cNvPicPr>
            <a:picLocks noChangeAspect="1" noChangeArrowheads="1"/>
          </p:cNvPicPr>
          <p:nvPr/>
        </p:nvPicPr>
        <p:blipFill>
          <a:blip r:embed="rId2">
            <a:extLst>
              <a:ext uri="{28A0092B-C50C-407E-A947-70E740481C1C}">
                <a14:useLocalDpi xmlns:a14="http://schemas.microsoft.com/office/drawing/2010/main" val="0"/>
              </a:ext>
            </a:extLst>
          </a:blip>
          <a:srcRect l="20313" t="3107" r="22070" b="7503"/>
          <a:stretch>
            <a:fillRect/>
          </a:stretch>
        </p:blipFill>
        <p:spPr bwMode="auto">
          <a:xfrm>
            <a:off x="552450" y="990600"/>
            <a:ext cx="334486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AutoShape 18"/>
          <p:cNvSpPr>
            <a:spLocks noChangeArrowheads="1"/>
          </p:cNvSpPr>
          <p:nvPr/>
        </p:nvSpPr>
        <p:spPr bwMode="auto">
          <a:xfrm rot="-5400000">
            <a:off x="1964532" y="1878806"/>
            <a:ext cx="533400" cy="182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eaLnBrk="0" fontAlgn="base" hangingPunct="0">
              <a:spcBef>
                <a:spcPct val="0"/>
              </a:spcBef>
              <a:spcAft>
                <a:spcPct val="0"/>
              </a:spcAft>
            </a:pPr>
            <a:endParaRPr lang="en-US" sz="2400" smtClean="0">
              <a:solidFill>
                <a:srgbClr val="000000"/>
              </a:solidFill>
              <a:ea typeface="ＭＳ Ｐゴシック" charset="-128"/>
            </a:endParaRPr>
          </a:p>
        </p:txBody>
      </p:sp>
      <p:pic>
        <p:nvPicPr>
          <p:cNvPr id="29703" name="Picture 9" descr="P:\RON HANNAM\02.04.2014 BOARD PHOTOS FOR KYLE PPT\IMG_0494.jpg"/>
          <p:cNvPicPr>
            <a:picLocks noChangeAspect="1" noChangeArrowheads="1"/>
          </p:cNvPicPr>
          <p:nvPr/>
        </p:nvPicPr>
        <p:blipFill>
          <a:blip r:embed="rId3">
            <a:extLst>
              <a:ext uri="{28A0092B-C50C-407E-A947-70E740481C1C}">
                <a14:useLocalDpi xmlns:a14="http://schemas.microsoft.com/office/drawing/2010/main" val="0"/>
              </a:ext>
            </a:extLst>
          </a:blip>
          <a:srcRect l="19727" t="5109" r="20898" b="4572"/>
          <a:stretch>
            <a:fillRect/>
          </a:stretch>
        </p:blipFill>
        <p:spPr bwMode="auto">
          <a:xfrm>
            <a:off x="4800600" y="1003300"/>
            <a:ext cx="34163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06767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9251"/>
            <a:ext cx="9144000" cy="584775"/>
          </a:xfrm>
          <a:prstGeom prst="rect">
            <a:avLst/>
          </a:prstGeom>
          <a:noFill/>
        </p:spPr>
        <p:txBody>
          <a:bodyPr wrap="square" rtlCol="0">
            <a:spAutoFit/>
          </a:bodyPr>
          <a:lstStyle/>
          <a:p>
            <a:pPr algn="ctr"/>
            <a:r>
              <a:rPr lang="en-US" sz="3200" b="1" dirty="0" smtClean="0"/>
              <a:t>WS1TT Single Head Twin Highlights</a:t>
            </a:r>
            <a:endParaRPr lang="en-US" sz="3200" b="1" dirty="0"/>
          </a:p>
        </p:txBody>
      </p:sp>
      <p:sp>
        <p:nvSpPr>
          <p:cNvPr id="6" name="Text Box 8"/>
          <p:cNvSpPr txBox="1">
            <a:spLocks noChangeArrowheads="1"/>
          </p:cNvSpPr>
          <p:nvPr/>
        </p:nvSpPr>
        <p:spPr bwMode="auto">
          <a:xfrm>
            <a:off x="228600" y="914400"/>
            <a:ext cx="8763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l">
              <a:buFontTx/>
              <a:buChar char="•"/>
            </a:pPr>
            <a:r>
              <a:rPr lang="en-US" sz="1600" b="1" dirty="0">
                <a:latin typeface="Arial" charset="0"/>
              </a:rPr>
              <a:t> </a:t>
            </a:r>
            <a:r>
              <a:rPr lang="en-US" sz="1600" b="1" dirty="0" smtClean="0">
                <a:latin typeface="Arial" charset="0"/>
              </a:rPr>
              <a:t>Service flow 28 </a:t>
            </a:r>
            <a:r>
              <a:rPr lang="en-US" sz="1600" b="1" dirty="0" err="1" smtClean="0">
                <a:latin typeface="Arial" charset="0"/>
              </a:rPr>
              <a:t>gpm</a:t>
            </a:r>
            <a:r>
              <a:rPr lang="en-US" sz="1600" b="1" dirty="0" smtClean="0">
                <a:latin typeface="Arial" charset="0"/>
              </a:rPr>
              <a:t>, backwash flow of 15 </a:t>
            </a:r>
            <a:r>
              <a:rPr lang="en-US" sz="1600" b="1" dirty="0" err="1" smtClean="0">
                <a:latin typeface="Arial" charset="0"/>
              </a:rPr>
              <a:t>gpm</a:t>
            </a:r>
            <a:r>
              <a:rPr lang="en-US" sz="1600" b="1" dirty="0" smtClean="0">
                <a:latin typeface="Arial" charset="0"/>
              </a:rPr>
              <a:t> with meter and bypass installed</a:t>
            </a:r>
          </a:p>
          <a:p>
            <a:pPr algn="l">
              <a:buFontTx/>
              <a:buChar char="•"/>
            </a:pPr>
            <a:r>
              <a:rPr lang="en-US" sz="1600" b="1" dirty="0">
                <a:latin typeface="Arial" charset="0"/>
              </a:rPr>
              <a:t> </a:t>
            </a:r>
            <a:r>
              <a:rPr lang="en-US" sz="1600" b="1" dirty="0" smtClean="0">
                <a:latin typeface="Arial" charset="0"/>
              </a:rPr>
              <a:t>Solid </a:t>
            </a:r>
            <a:r>
              <a:rPr lang="en-US" sz="1600" b="1" dirty="0">
                <a:latin typeface="Arial" charset="0"/>
              </a:rPr>
              <a:t>state microprocessor with easy access front panel settings</a:t>
            </a:r>
          </a:p>
          <a:p>
            <a:pPr algn="l">
              <a:buFontTx/>
              <a:buChar char="•"/>
            </a:pPr>
            <a:r>
              <a:rPr lang="en-US" sz="1600" b="1" dirty="0">
                <a:latin typeface="Arial" charset="0"/>
              </a:rPr>
              <a:t> Front panel display for time of day, days until next regeneration, volume remaining, </a:t>
            </a:r>
            <a:r>
              <a:rPr lang="en-US" sz="1600" b="1" dirty="0" smtClean="0">
                <a:latin typeface="Arial" charset="0"/>
              </a:rPr>
              <a:t> </a:t>
            </a:r>
          </a:p>
          <a:p>
            <a:pPr algn="l"/>
            <a:r>
              <a:rPr lang="en-US" sz="1600" b="1" dirty="0">
                <a:latin typeface="Arial" charset="0"/>
              </a:rPr>
              <a:t> </a:t>
            </a:r>
            <a:r>
              <a:rPr lang="en-US" sz="1600" b="1" dirty="0" smtClean="0">
                <a:latin typeface="Arial" charset="0"/>
              </a:rPr>
              <a:t> current </a:t>
            </a:r>
            <a:r>
              <a:rPr lang="en-US" sz="1600" b="1" dirty="0">
                <a:latin typeface="Arial" charset="0"/>
              </a:rPr>
              <a:t>flow rate, </a:t>
            </a:r>
            <a:r>
              <a:rPr lang="en-US" sz="1600" b="1" dirty="0" smtClean="0">
                <a:latin typeface="Arial" charset="0"/>
              </a:rPr>
              <a:t>total </a:t>
            </a:r>
            <a:r>
              <a:rPr lang="en-US" sz="1600" b="1" dirty="0">
                <a:latin typeface="Arial" charset="0"/>
              </a:rPr>
              <a:t>volume used (Totalizer</a:t>
            </a:r>
            <a:r>
              <a:rPr lang="en-US" sz="1600" b="1" dirty="0" smtClean="0">
                <a:latin typeface="Arial" charset="0"/>
              </a:rPr>
              <a:t>), and Tank in Service Indication</a:t>
            </a:r>
            <a:endParaRPr lang="en-US" sz="1600" b="1" dirty="0">
              <a:latin typeface="Arial" charset="0"/>
            </a:endParaRPr>
          </a:p>
          <a:p>
            <a:pPr algn="l">
              <a:buFontTx/>
              <a:buChar char="•"/>
            </a:pPr>
            <a:r>
              <a:rPr lang="en-US" sz="1600" b="1" dirty="0">
                <a:latin typeface="Arial" charset="0"/>
              </a:rPr>
              <a:t> Four methods to initiate regeneration; meter immediate, meter delayed, time clock </a:t>
            </a:r>
            <a:endParaRPr lang="en-US" sz="1600" b="1" dirty="0" smtClean="0">
              <a:latin typeface="Arial" charset="0"/>
            </a:endParaRPr>
          </a:p>
          <a:p>
            <a:pPr algn="l"/>
            <a:r>
              <a:rPr lang="en-US" sz="1600" b="1" dirty="0">
                <a:latin typeface="Arial" charset="0"/>
              </a:rPr>
              <a:t> </a:t>
            </a:r>
            <a:r>
              <a:rPr lang="en-US" sz="1600" b="1" dirty="0" smtClean="0">
                <a:latin typeface="Arial" charset="0"/>
              </a:rPr>
              <a:t> delayed</a:t>
            </a:r>
            <a:r>
              <a:rPr lang="en-US" sz="1600" b="1" dirty="0">
                <a:latin typeface="Arial" charset="0"/>
              </a:rPr>
              <a:t>, or pressure differential delayed or immediate</a:t>
            </a:r>
          </a:p>
          <a:p>
            <a:pPr algn="l">
              <a:buFontTx/>
              <a:buChar char="•"/>
            </a:pPr>
            <a:r>
              <a:rPr lang="en-US" sz="1600" b="1" dirty="0">
                <a:latin typeface="Arial" charset="0"/>
              </a:rPr>
              <a:t> Fully adjustable 6-cycle control delivers controlled backwash, </a:t>
            </a:r>
            <a:r>
              <a:rPr lang="en-US" sz="1600" b="1" dirty="0" err="1">
                <a:latin typeface="Arial" charset="0"/>
              </a:rPr>
              <a:t>downflow</a:t>
            </a:r>
            <a:r>
              <a:rPr lang="en-US" sz="1600" b="1" dirty="0">
                <a:latin typeface="Arial" charset="0"/>
              </a:rPr>
              <a:t> brining/ slow   </a:t>
            </a:r>
          </a:p>
          <a:p>
            <a:pPr algn="l"/>
            <a:r>
              <a:rPr lang="en-US" sz="1600" b="1" dirty="0">
                <a:latin typeface="Arial" charset="0"/>
              </a:rPr>
              <a:t>  rinse, second backwash, fast rinse, refill and </a:t>
            </a:r>
            <a:r>
              <a:rPr lang="en-US" sz="1600" b="1" dirty="0" err="1">
                <a:latin typeface="Arial" charset="0"/>
              </a:rPr>
              <a:t>downflow</a:t>
            </a:r>
            <a:r>
              <a:rPr lang="en-US" sz="1600" b="1" dirty="0">
                <a:latin typeface="Arial" charset="0"/>
              </a:rPr>
              <a:t> service </a:t>
            </a:r>
          </a:p>
          <a:p>
            <a:pPr algn="l">
              <a:buFontTx/>
              <a:buChar char="•"/>
            </a:pPr>
            <a:r>
              <a:rPr lang="en-US" sz="1600" b="1" dirty="0">
                <a:latin typeface="Arial" charset="0"/>
              </a:rPr>
              <a:t> Days override feature 1 – 28 days available</a:t>
            </a:r>
          </a:p>
          <a:p>
            <a:pPr algn="l">
              <a:buFontTx/>
              <a:buChar char="•"/>
            </a:pPr>
            <a:r>
              <a:rPr lang="en-US" sz="1600" b="1" dirty="0">
                <a:latin typeface="Arial" charset="0"/>
              </a:rPr>
              <a:t> Backwash and brining ability to 21” diameter tanks</a:t>
            </a:r>
          </a:p>
          <a:p>
            <a:pPr algn="l">
              <a:buFontTx/>
              <a:buChar char="•"/>
            </a:pPr>
            <a:r>
              <a:rPr lang="en-US" sz="1600" b="1" dirty="0">
                <a:latin typeface="Arial" charset="0"/>
              </a:rPr>
              <a:t> </a:t>
            </a:r>
            <a:r>
              <a:rPr lang="en-US" sz="1600" b="1" dirty="0" err="1" smtClean="0">
                <a:latin typeface="Arial" charset="0"/>
              </a:rPr>
              <a:t>Downflow</a:t>
            </a:r>
            <a:r>
              <a:rPr lang="en-US" sz="1600" b="1" dirty="0" smtClean="0">
                <a:latin typeface="Arial" charset="0"/>
              </a:rPr>
              <a:t>/ </a:t>
            </a:r>
            <a:r>
              <a:rPr lang="en-US" sz="1600" b="1" dirty="0" err="1" smtClean="0">
                <a:latin typeface="Arial" charset="0"/>
              </a:rPr>
              <a:t>Upflow</a:t>
            </a:r>
            <a:r>
              <a:rPr lang="en-US" sz="1600" b="1" dirty="0" smtClean="0">
                <a:latin typeface="Arial" charset="0"/>
              </a:rPr>
              <a:t> regeneration</a:t>
            </a:r>
          </a:p>
          <a:p>
            <a:pPr algn="l">
              <a:buFontTx/>
              <a:buChar char="•"/>
            </a:pPr>
            <a:r>
              <a:rPr lang="en-US" sz="1600" b="1" dirty="0">
                <a:latin typeface="Arial" charset="0"/>
              </a:rPr>
              <a:t> </a:t>
            </a:r>
            <a:r>
              <a:rPr lang="en-US" sz="1600" b="1" dirty="0" smtClean="0">
                <a:latin typeface="Arial" charset="0"/>
              </a:rPr>
              <a:t>Soft/ treated water regeneration</a:t>
            </a:r>
          </a:p>
          <a:p>
            <a:pPr lvl="0">
              <a:buFontTx/>
              <a:buChar char="•"/>
            </a:pPr>
            <a:r>
              <a:rPr lang="en-US" sz="1600" b="1" dirty="0">
                <a:solidFill>
                  <a:prstClr val="black"/>
                </a:solidFill>
                <a:latin typeface="Arial" charset="0"/>
                <a:ea typeface="+mn-ea"/>
              </a:rPr>
              <a:t> Pre or Post Treated water </a:t>
            </a:r>
            <a:r>
              <a:rPr lang="en-US" sz="1600" b="1" dirty="0" smtClean="0">
                <a:solidFill>
                  <a:prstClr val="black"/>
                </a:solidFill>
                <a:latin typeface="Arial" charset="0"/>
                <a:ea typeface="+mn-ea"/>
              </a:rPr>
              <a:t>regeneration</a:t>
            </a:r>
            <a:endParaRPr lang="en-US" sz="1600" b="1" dirty="0">
              <a:latin typeface="Arial" charset="0"/>
            </a:endParaRPr>
          </a:p>
          <a:p>
            <a:pPr algn="l">
              <a:buFontTx/>
              <a:buChar char="•"/>
            </a:pPr>
            <a:r>
              <a:rPr lang="en-US" sz="1600" b="1" dirty="0">
                <a:latin typeface="Arial" charset="0"/>
              </a:rPr>
              <a:t> Stores system configuration and operation data in non volatile memory</a:t>
            </a:r>
          </a:p>
          <a:p>
            <a:pPr algn="l">
              <a:buFontTx/>
              <a:buChar char="•"/>
            </a:pPr>
            <a:r>
              <a:rPr lang="en-US" sz="1600" b="1" dirty="0">
                <a:latin typeface="Arial" charset="0"/>
              </a:rPr>
              <a:t> Coin cell lithium battery back-up with 8 hour power carry over</a:t>
            </a:r>
          </a:p>
          <a:p>
            <a:pPr>
              <a:buFontTx/>
              <a:buChar char="•"/>
            </a:pPr>
            <a:r>
              <a:rPr lang="en-US" sz="1600" b="1" dirty="0">
                <a:latin typeface="Arial" charset="0"/>
              </a:rPr>
              <a:t> </a:t>
            </a:r>
            <a:r>
              <a:rPr lang="en-US" sz="1600" b="1" dirty="0" smtClean="0">
                <a:latin typeface="Arial" charset="0"/>
              </a:rPr>
              <a:t>12-volt UL Output AC Adapter efficiency marking V (Energy Star 2.0)</a:t>
            </a:r>
          </a:p>
          <a:p>
            <a:pPr algn="l">
              <a:buFontTx/>
              <a:buChar char="•"/>
            </a:pPr>
            <a:r>
              <a:rPr lang="en-US" sz="1600" b="1" dirty="0" smtClean="0">
                <a:latin typeface="Arial" charset="0"/>
              </a:rPr>
              <a:t> Patented one piece expanding seal spacer stack assembly U.S. Patent 6,402,944</a:t>
            </a:r>
          </a:p>
          <a:p>
            <a:pPr algn="l">
              <a:buFontTx/>
              <a:buChar char="•"/>
            </a:pPr>
            <a:r>
              <a:rPr lang="en-US" sz="1600" b="1" dirty="0">
                <a:latin typeface="Arial" charset="0"/>
              </a:rPr>
              <a:t> </a:t>
            </a:r>
            <a:r>
              <a:rPr lang="en-US" sz="1600" b="1" dirty="0" smtClean="0">
                <a:latin typeface="Arial" charset="0"/>
              </a:rPr>
              <a:t>Patented linearly reciprocating piston operation U.S. Patent 6,444,127</a:t>
            </a:r>
          </a:p>
          <a:p>
            <a:pPr algn="l">
              <a:buFontTx/>
              <a:buChar char="•"/>
            </a:pPr>
            <a:r>
              <a:rPr lang="en-US" sz="1600" b="1" dirty="0">
                <a:latin typeface="Arial" charset="0"/>
              </a:rPr>
              <a:t> </a:t>
            </a:r>
            <a:r>
              <a:rPr lang="en-US" sz="1600" b="1" dirty="0" smtClean="0">
                <a:latin typeface="Arial" charset="0"/>
              </a:rPr>
              <a:t>1 Relay driver</a:t>
            </a:r>
          </a:p>
          <a:p>
            <a:pPr algn="l">
              <a:buFontTx/>
              <a:buChar char="•"/>
            </a:pPr>
            <a:r>
              <a:rPr lang="en-US" sz="1600" b="1" dirty="0">
                <a:latin typeface="Arial" charset="0"/>
              </a:rPr>
              <a:t> </a:t>
            </a:r>
            <a:r>
              <a:rPr lang="en-US" sz="1600" b="1" dirty="0" smtClean="0">
                <a:latin typeface="Arial" charset="0"/>
              </a:rPr>
              <a:t>Reliable and proven DC drives</a:t>
            </a:r>
          </a:p>
          <a:p>
            <a:pPr algn="l"/>
            <a:endParaRPr lang="en-US" sz="1600" b="1" dirty="0">
              <a:latin typeface="Arial" charset="0"/>
            </a:endParaRPr>
          </a:p>
        </p:txBody>
      </p:sp>
    </p:spTree>
    <p:extLst>
      <p:ext uri="{BB962C8B-B14F-4D97-AF65-F5344CB8AC3E}">
        <p14:creationId xmlns:p14="http://schemas.microsoft.com/office/powerpoint/2010/main" val="2738463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N HANNAM\04.09.2013 TWIN VALVE POWERPOINT PHOTOS - SCALED DOWN\EE Board Off - IMG_3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3" y="838189"/>
            <a:ext cx="8638413" cy="600627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44"/>
          <p:cNvSpPr>
            <a:spLocks noChangeArrowheads="1"/>
          </p:cNvSpPr>
          <p:nvPr/>
        </p:nvSpPr>
        <p:spPr bwMode="auto">
          <a:xfrm rot="16200000">
            <a:off x="4152900" y="2095500"/>
            <a:ext cx="1143000" cy="152400"/>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
        <p:nvSpPr>
          <p:cNvPr id="6" name="AutoShape 1045"/>
          <p:cNvSpPr>
            <a:spLocks noChangeArrowheads="1"/>
          </p:cNvSpPr>
          <p:nvPr/>
        </p:nvSpPr>
        <p:spPr bwMode="auto">
          <a:xfrm rot="16200000">
            <a:off x="5143500" y="2095500"/>
            <a:ext cx="1143000" cy="152400"/>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
        <p:nvSpPr>
          <p:cNvPr id="7" name="Line 1046"/>
          <p:cNvSpPr>
            <a:spLocks noChangeShapeType="1"/>
          </p:cNvSpPr>
          <p:nvPr/>
        </p:nvSpPr>
        <p:spPr bwMode="auto">
          <a:xfrm>
            <a:off x="3200400" y="1495424"/>
            <a:ext cx="1143000" cy="14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p>
        </p:txBody>
      </p:sp>
      <p:sp>
        <p:nvSpPr>
          <p:cNvPr id="8" name="Line 1047"/>
          <p:cNvSpPr>
            <a:spLocks noChangeShapeType="1"/>
          </p:cNvSpPr>
          <p:nvPr/>
        </p:nvSpPr>
        <p:spPr bwMode="auto">
          <a:xfrm flipH="1" flipV="1">
            <a:off x="6125592" y="1495424"/>
            <a:ext cx="1265808" cy="142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US"/>
          </a:p>
        </p:txBody>
      </p:sp>
      <p:sp>
        <p:nvSpPr>
          <p:cNvPr id="9" name="Text Box 1048"/>
          <p:cNvSpPr txBox="1">
            <a:spLocks noChangeArrowheads="1"/>
          </p:cNvSpPr>
          <p:nvPr/>
        </p:nvSpPr>
        <p:spPr bwMode="auto">
          <a:xfrm>
            <a:off x="7391400" y="1219200"/>
            <a:ext cx="83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sz="1600" b="1" dirty="0">
                <a:solidFill>
                  <a:srgbClr val="FF0000"/>
                </a:solidFill>
              </a:rPr>
              <a:t>Finger Tab</a:t>
            </a:r>
            <a:endParaRPr lang="en-US" dirty="0"/>
          </a:p>
        </p:txBody>
      </p:sp>
      <p:sp>
        <p:nvSpPr>
          <p:cNvPr id="10" name="Text Box 1049"/>
          <p:cNvSpPr txBox="1">
            <a:spLocks noChangeArrowheads="1"/>
          </p:cNvSpPr>
          <p:nvPr/>
        </p:nvSpPr>
        <p:spPr bwMode="auto">
          <a:xfrm>
            <a:off x="2362200" y="1204911"/>
            <a:ext cx="83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sz="1600" b="1" dirty="0">
                <a:solidFill>
                  <a:srgbClr val="FF0000"/>
                </a:solidFill>
              </a:rPr>
              <a:t>Finger Tab</a:t>
            </a:r>
            <a:endParaRPr lang="en-US" dirty="0"/>
          </a:p>
        </p:txBody>
      </p:sp>
      <p:sp>
        <p:nvSpPr>
          <p:cNvPr id="11" name="Rectangle 1027"/>
          <p:cNvSpPr txBox="1">
            <a:spLocks noChangeArrowheads="1"/>
          </p:cNvSpPr>
          <p:nvPr/>
        </p:nvSpPr>
        <p:spPr>
          <a:xfrm>
            <a:off x="231552" y="5105400"/>
            <a:ext cx="3581407"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latin typeface="Arial" charset="0"/>
              </a:rPr>
              <a:t>Lift up on the two tabs as indicated</a:t>
            </a:r>
          </a:p>
        </p:txBody>
      </p:sp>
      <p:sp>
        <p:nvSpPr>
          <p:cNvPr id="12" name="Rectangle 1030"/>
          <p:cNvSpPr>
            <a:spLocks noChangeArrowheads="1"/>
          </p:cNvSpPr>
          <p:nvPr/>
        </p:nvSpPr>
        <p:spPr bwMode="auto">
          <a:xfrm>
            <a:off x="231552" y="5715000"/>
            <a:ext cx="358140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1600" dirty="0">
                <a:latin typeface="Arial" charset="0"/>
              </a:rPr>
              <a:t>Pull top of drive bracket forward, using finger tabs.</a:t>
            </a:r>
          </a:p>
        </p:txBody>
      </p:sp>
      <p:sp>
        <p:nvSpPr>
          <p:cNvPr id="13" name="TextBox 12"/>
          <p:cNvSpPr txBox="1"/>
          <p:nvPr/>
        </p:nvSpPr>
        <p:spPr>
          <a:xfrm>
            <a:off x="0" y="19235"/>
            <a:ext cx="9144000" cy="584775"/>
          </a:xfrm>
          <a:prstGeom prst="rect">
            <a:avLst/>
          </a:prstGeom>
          <a:noFill/>
        </p:spPr>
        <p:txBody>
          <a:bodyPr wrap="square" rtlCol="0">
            <a:spAutoFit/>
          </a:bodyPr>
          <a:lstStyle/>
          <a:p>
            <a:pPr algn="ctr"/>
            <a:r>
              <a:rPr lang="en-US" sz="3200" b="1" dirty="0" smtClean="0"/>
              <a:t>Removing Drive Bracket </a:t>
            </a:r>
            <a:endParaRPr lang="en-US" sz="3200" b="1" dirty="0"/>
          </a:p>
        </p:txBody>
      </p:sp>
    </p:spTree>
    <p:extLst>
      <p:ext uri="{BB962C8B-B14F-4D97-AF65-F5344CB8AC3E}">
        <p14:creationId xmlns:p14="http://schemas.microsoft.com/office/powerpoint/2010/main" val="22024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81000"/>
            <a:ext cx="9144000" cy="685800"/>
          </a:xfrm>
        </p:spPr>
        <p:txBody>
          <a:bodyPr>
            <a:normAutofit fontScale="90000"/>
          </a:bodyPr>
          <a:lstStyle/>
          <a:p>
            <a:r>
              <a:rPr lang="en-US" b="1" dirty="0" smtClean="0">
                <a:latin typeface="+mn-lt"/>
              </a:rPr>
              <a:t>Removing the Gear Box</a:t>
            </a:r>
            <a:endParaRPr lang="en-US" dirty="0" smtClean="0">
              <a:latin typeface="+mn-lt"/>
            </a:endParaRPr>
          </a:p>
        </p:txBody>
      </p:sp>
      <p:sp>
        <p:nvSpPr>
          <p:cNvPr id="31747" name="Rectangle 3"/>
          <p:cNvSpPr>
            <a:spLocks noGrp="1" noChangeArrowheads="1"/>
          </p:cNvSpPr>
          <p:nvPr>
            <p:ph type="body" idx="1"/>
          </p:nvPr>
        </p:nvSpPr>
        <p:spPr>
          <a:xfrm>
            <a:off x="228600" y="3886200"/>
            <a:ext cx="2819400" cy="1828800"/>
          </a:xfrm>
        </p:spPr>
        <p:txBody>
          <a:bodyPr/>
          <a:lstStyle/>
          <a:p>
            <a:pPr>
              <a:lnSpc>
                <a:spcPct val="80000"/>
              </a:lnSpc>
            </a:pPr>
            <a:r>
              <a:rPr lang="en-US" sz="2000" smtClean="0">
                <a:latin typeface="Arial" charset="0"/>
              </a:rPr>
              <a:t>Remove gear box by pushing in on the beige locking tabs</a:t>
            </a:r>
          </a:p>
        </p:txBody>
      </p:sp>
      <p:pic>
        <p:nvPicPr>
          <p:cNvPr id="31748" name="Picture 6" descr="ge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2743200" cy="2600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7" descr="g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5400"/>
            <a:ext cx="2743200" cy="25860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8" descr="gea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1295400"/>
            <a:ext cx="2562225" cy="2590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1" name="Rectangle 9"/>
          <p:cNvSpPr>
            <a:spLocks noChangeArrowheads="1"/>
          </p:cNvSpPr>
          <p:nvPr/>
        </p:nvSpPr>
        <p:spPr bwMode="auto">
          <a:xfrm>
            <a:off x="3352800" y="3886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2000">
                <a:latin typeface="Arial" charset="0"/>
              </a:rPr>
              <a:t>Gears can be removed by pulling them off of their posts</a:t>
            </a:r>
          </a:p>
        </p:txBody>
      </p:sp>
      <p:sp>
        <p:nvSpPr>
          <p:cNvPr id="31752" name="Rectangle 10"/>
          <p:cNvSpPr>
            <a:spLocks noChangeArrowheads="1"/>
          </p:cNvSpPr>
          <p:nvPr/>
        </p:nvSpPr>
        <p:spPr bwMode="auto">
          <a:xfrm>
            <a:off x="6324600" y="388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2000">
                <a:latin typeface="Arial" charset="0"/>
              </a:rPr>
              <a:t>All three gears are identical</a:t>
            </a:r>
          </a:p>
        </p:txBody>
      </p:sp>
      <p:sp>
        <p:nvSpPr>
          <p:cNvPr id="31753" name="Line 12"/>
          <p:cNvSpPr>
            <a:spLocks noChangeShapeType="1"/>
          </p:cNvSpPr>
          <p:nvPr/>
        </p:nvSpPr>
        <p:spPr bwMode="auto">
          <a:xfrm flipV="1">
            <a:off x="1295400" y="2895600"/>
            <a:ext cx="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6568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N HANNAM\04.09.2013 TWIN VALVE POWERPOINT PHOTOS - SCALED DOWN\Drive Cap Remove - IMG_31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65" r="12000"/>
          <a:stretch/>
        </p:blipFill>
        <p:spPr bwMode="auto">
          <a:xfrm>
            <a:off x="4724400" y="990600"/>
            <a:ext cx="3986074" cy="32496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13" descr="V3193-02--WS1-Service-Spanner-Wrench-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0" y="990600"/>
            <a:ext cx="3765550" cy="23939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descr="P:\RON HANNAM\04.09.2013 TWIN VALVE POWERPOINT PHOTOS - SCALED DOWN\Drive Cap Piston Assy Out - IMG_31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8" t="313" r="13029" b="-313"/>
          <a:stretch/>
        </p:blipFill>
        <p:spPr bwMode="auto">
          <a:xfrm>
            <a:off x="191610" y="3505200"/>
            <a:ext cx="4101484" cy="32496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52400"/>
            <a:ext cx="9144000" cy="584775"/>
          </a:xfrm>
          <a:prstGeom prst="rect">
            <a:avLst/>
          </a:prstGeom>
          <a:noFill/>
        </p:spPr>
        <p:txBody>
          <a:bodyPr wrap="square" rtlCol="0">
            <a:spAutoFit/>
          </a:bodyPr>
          <a:lstStyle/>
          <a:p>
            <a:pPr algn="ctr"/>
            <a:r>
              <a:rPr lang="en-US" sz="3200" b="1" dirty="0" smtClean="0"/>
              <a:t>Removing Drive Cap </a:t>
            </a:r>
            <a:endParaRPr lang="en-US" sz="3200" b="1" dirty="0"/>
          </a:p>
        </p:txBody>
      </p:sp>
      <p:sp>
        <p:nvSpPr>
          <p:cNvPr id="8" name="AutoShape 15"/>
          <p:cNvSpPr>
            <a:spLocks noChangeArrowheads="1"/>
          </p:cNvSpPr>
          <p:nvPr/>
        </p:nvSpPr>
        <p:spPr bwMode="auto">
          <a:xfrm flipH="1">
            <a:off x="6172200" y="2286000"/>
            <a:ext cx="1371600" cy="1371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52" y="16392"/>
                </a:moveTo>
                <a:cubicBezTo>
                  <a:pt x="17925" y="14904"/>
                  <a:pt x="18752" y="12894"/>
                  <a:pt x="18752" y="10800"/>
                </a:cubicBezTo>
                <a:cubicBezTo>
                  <a:pt x="18752" y="6408"/>
                  <a:pt x="15191" y="2848"/>
                  <a:pt x="10800" y="2848"/>
                </a:cubicBezTo>
                <a:cubicBezTo>
                  <a:pt x="6408" y="2848"/>
                  <a:pt x="2848" y="6408"/>
                  <a:pt x="2848" y="10800"/>
                </a:cubicBezTo>
                <a:lnTo>
                  <a:pt x="0" y="10800"/>
                </a:lnTo>
                <a:cubicBezTo>
                  <a:pt x="0" y="4835"/>
                  <a:pt x="4835" y="0"/>
                  <a:pt x="10800" y="0"/>
                </a:cubicBezTo>
                <a:cubicBezTo>
                  <a:pt x="16764" y="0"/>
                  <a:pt x="21600" y="4835"/>
                  <a:pt x="21600" y="10800"/>
                </a:cubicBezTo>
                <a:cubicBezTo>
                  <a:pt x="21600" y="13644"/>
                  <a:pt x="20477" y="16373"/>
                  <a:pt x="18477" y="18395"/>
                </a:cubicBezTo>
                <a:lnTo>
                  <a:pt x="20396" y="20294"/>
                </a:lnTo>
                <a:lnTo>
                  <a:pt x="14564" y="20326"/>
                </a:lnTo>
                <a:lnTo>
                  <a:pt x="14533" y="14493"/>
                </a:lnTo>
                <a:lnTo>
                  <a:pt x="16452" y="16392"/>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9" name="Rectangle 3"/>
          <p:cNvSpPr txBox="1">
            <a:spLocks noChangeArrowheads="1"/>
          </p:cNvSpPr>
          <p:nvPr/>
        </p:nvSpPr>
        <p:spPr>
          <a:xfrm>
            <a:off x="4724400" y="4343400"/>
            <a:ext cx="3986074" cy="609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smtClean="0">
                <a:latin typeface="Arial" charset="0"/>
              </a:rPr>
              <a:t>Unscrew drive cap assembly with wrench</a:t>
            </a:r>
            <a:endParaRPr lang="en-US" sz="2000" dirty="0" smtClean="0">
              <a:latin typeface="Arial" charset="0"/>
            </a:endParaRPr>
          </a:p>
        </p:txBody>
      </p:sp>
      <p:sp>
        <p:nvSpPr>
          <p:cNvPr id="10" name="Text Box 14"/>
          <p:cNvSpPr txBox="1">
            <a:spLocks noChangeArrowheads="1"/>
          </p:cNvSpPr>
          <p:nvPr/>
        </p:nvSpPr>
        <p:spPr bwMode="auto">
          <a:xfrm>
            <a:off x="191610" y="29718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sz="2000" dirty="0">
                <a:latin typeface="Arial" charset="0"/>
              </a:rPr>
              <a:t> WS1 Service Wrench </a:t>
            </a:r>
          </a:p>
        </p:txBody>
      </p:sp>
    </p:spTree>
    <p:extLst>
      <p:ext uri="{BB962C8B-B14F-4D97-AF65-F5344CB8AC3E}">
        <p14:creationId xmlns:p14="http://schemas.microsoft.com/office/powerpoint/2010/main" val="9204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Brine Piston Removal </a:t>
            </a:r>
            <a:endParaRPr lang="en-US" sz="3200" b="1" dirty="0"/>
          </a:p>
        </p:txBody>
      </p:sp>
      <p:pic>
        <p:nvPicPr>
          <p:cNvPr id="5" name="Picture 3" descr="P:\RON HANNAM\04.09.2013 TWIN VALVE POWERPOINT PHOTOS - SCALED DOWN\Drive Cap Piston Assy Out - IMG_31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8" t="313" r="13029" b="-313"/>
          <a:stretch/>
        </p:blipFill>
        <p:spPr bwMode="auto">
          <a:xfrm>
            <a:off x="76200" y="990600"/>
            <a:ext cx="4101484" cy="32496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P:\RON HANNAM\04.09.2013 TWIN VALVE POWERPOINT PHOTOS - SCALED DOWN\Brine Piston Remove - IMG_31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144"/>
          <a:stretch/>
        </p:blipFill>
        <p:spPr bwMode="auto">
          <a:xfrm>
            <a:off x="4495800" y="990599"/>
            <a:ext cx="4577179" cy="32496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Rectangle 1027"/>
          <p:cNvSpPr txBox="1">
            <a:spLocks noChangeArrowheads="1"/>
          </p:cNvSpPr>
          <p:nvPr/>
        </p:nvSpPr>
        <p:spPr>
          <a:xfrm>
            <a:off x="4495799" y="4495800"/>
            <a:ext cx="4577179"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2400" dirty="0" smtClean="0">
                <a:latin typeface="Arial" charset="0"/>
              </a:rPr>
              <a:t>Brine Piston is easily removed with a horseshoe style snap lock connection</a:t>
            </a:r>
          </a:p>
          <a:p>
            <a:pPr>
              <a:lnSpc>
                <a:spcPct val="80000"/>
              </a:lnSpc>
            </a:pPr>
            <a:r>
              <a:rPr lang="en-US" sz="2400" dirty="0" smtClean="0">
                <a:latin typeface="Arial" charset="0"/>
              </a:rPr>
              <a:t>Brine Piston is not used with backwash only filters</a:t>
            </a:r>
          </a:p>
        </p:txBody>
      </p:sp>
      <p:sp>
        <p:nvSpPr>
          <p:cNvPr id="8" name="AutoShape 1045"/>
          <p:cNvSpPr>
            <a:spLocks noChangeArrowheads="1"/>
          </p:cNvSpPr>
          <p:nvPr/>
        </p:nvSpPr>
        <p:spPr bwMode="auto">
          <a:xfrm rot="7994971">
            <a:off x="6336595" y="2118853"/>
            <a:ext cx="1143000" cy="317731"/>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
        <p:nvSpPr>
          <p:cNvPr id="6" name="TextBox 5"/>
          <p:cNvSpPr txBox="1"/>
          <p:nvPr/>
        </p:nvSpPr>
        <p:spPr>
          <a:xfrm>
            <a:off x="6386746" y="1066800"/>
            <a:ext cx="2667000" cy="369332"/>
          </a:xfrm>
          <a:prstGeom prst="rect">
            <a:avLst/>
          </a:prstGeom>
          <a:noFill/>
        </p:spPr>
        <p:txBody>
          <a:bodyPr wrap="square" rtlCol="0">
            <a:spAutoFit/>
          </a:bodyPr>
          <a:lstStyle/>
          <a:p>
            <a:r>
              <a:rPr lang="en-US" dirty="0" smtClean="0"/>
              <a:t>Apply slight side pressure</a:t>
            </a:r>
            <a:endParaRPr lang="en-US" dirty="0"/>
          </a:p>
        </p:txBody>
      </p:sp>
    </p:spTree>
    <p:extLst>
      <p:ext uri="{BB962C8B-B14F-4D97-AF65-F5344CB8AC3E}">
        <p14:creationId xmlns:p14="http://schemas.microsoft.com/office/powerpoint/2010/main" val="63712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Main Piston Removal </a:t>
            </a:r>
            <a:endParaRPr lang="en-US" sz="3200" b="1" dirty="0"/>
          </a:p>
        </p:txBody>
      </p:sp>
      <p:pic>
        <p:nvPicPr>
          <p:cNvPr id="6146" name="Picture 2" descr="P:\RON HANNAM\04.09.2013 TWIN VALVE POWERPOINT PHOTOS - SCALED DOWN\Main Piston Remove - IMG_31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37177"/>
            <a:ext cx="4486656" cy="298993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P:\RON HANNAM\04.09.2013 TWIN VALVE POWERPOINT PHOTOS - SCALED DOWN\Main Piston Remove Part 2 - IMG_3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856" y="3771503"/>
            <a:ext cx="4486656" cy="2989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4400" y="1066800"/>
            <a:ext cx="3505200" cy="923330"/>
          </a:xfrm>
          <a:prstGeom prst="rect">
            <a:avLst/>
          </a:prstGeom>
          <a:noFill/>
        </p:spPr>
        <p:txBody>
          <a:bodyPr wrap="square" rtlCol="0">
            <a:spAutoFit/>
          </a:bodyPr>
          <a:lstStyle/>
          <a:p>
            <a:pPr marL="285750" indent="-285750">
              <a:buFont typeface="Arial" pitchFamily="34" charset="0"/>
              <a:buChar char="•"/>
            </a:pPr>
            <a:r>
              <a:rPr lang="en-US" dirty="0" smtClean="0"/>
              <a:t>Hold drive cap and spin white main drive gear to extend main piston away from drive cap</a:t>
            </a:r>
            <a:endParaRPr lang="en-US" dirty="0"/>
          </a:p>
        </p:txBody>
      </p:sp>
      <p:sp>
        <p:nvSpPr>
          <p:cNvPr id="8" name="AutoShape 1045"/>
          <p:cNvSpPr>
            <a:spLocks noChangeArrowheads="1"/>
          </p:cNvSpPr>
          <p:nvPr/>
        </p:nvSpPr>
        <p:spPr bwMode="auto">
          <a:xfrm rot="690738">
            <a:off x="2450394" y="1661652"/>
            <a:ext cx="1143000" cy="317731"/>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
        <p:nvSpPr>
          <p:cNvPr id="6" name="TextBox 5"/>
          <p:cNvSpPr txBox="1"/>
          <p:nvPr/>
        </p:nvSpPr>
        <p:spPr>
          <a:xfrm>
            <a:off x="228600" y="4306227"/>
            <a:ext cx="3962400" cy="1754326"/>
          </a:xfrm>
          <a:prstGeom prst="rect">
            <a:avLst/>
          </a:prstGeom>
          <a:noFill/>
        </p:spPr>
        <p:txBody>
          <a:bodyPr wrap="square" rtlCol="0">
            <a:spAutoFit/>
          </a:bodyPr>
          <a:lstStyle/>
          <a:p>
            <a:pPr marL="285750" indent="-285750">
              <a:buFont typeface="Arial" pitchFamily="34" charset="0"/>
              <a:buChar char="•"/>
            </a:pPr>
            <a:r>
              <a:rPr lang="en-US" dirty="0" smtClean="0"/>
              <a:t>Hold drive cap over the palm of your hand and press down while rolling the piston forward across the palm of your hand</a:t>
            </a:r>
          </a:p>
          <a:p>
            <a:pPr marL="285750" indent="-285750">
              <a:buFont typeface="Arial" pitchFamily="34" charset="0"/>
              <a:buChar char="•"/>
            </a:pPr>
            <a:r>
              <a:rPr lang="en-US" dirty="0" smtClean="0"/>
              <a:t>This will have the main piston easily snap off in your palm</a:t>
            </a:r>
            <a:endParaRPr lang="en-US" dirty="0"/>
          </a:p>
        </p:txBody>
      </p:sp>
      <p:sp>
        <p:nvSpPr>
          <p:cNvPr id="10" name="AutoShape 1045"/>
          <p:cNvSpPr>
            <a:spLocks noChangeArrowheads="1"/>
          </p:cNvSpPr>
          <p:nvPr/>
        </p:nvSpPr>
        <p:spPr bwMode="auto">
          <a:xfrm rot="17500852">
            <a:off x="6880239" y="4483395"/>
            <a:ext cx="1143000" cy="317731"/>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Tree>
    <p:extLst>
      <p:ext uri="{BB962C8B-B14F-4D97-AF65-F5344CB8AC3E}">
        <p14:creationId xmlns:p14="http://schemas.microsoft.com/office/powerpoint/2010/main" val="379222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0" y="419100"/>
            <a:ext cx="9144000" cy="685800"/>
          </a:xfrm>
        </p:spPr>
        <p:txBody>
          <a:bodyPr>
            <a:normAutofit fontScale="90000"/>
          </a:bodyPr>
          <a:lstStyle/>
          <a:p>
            <a:r>
              <a:rPr lang="en-US" b="1" dirty="0" err="1" smtClean="0">
                <a:latin typeface="+mn-lt"/>
              </a:rPr>
              <a:t>Downflow</a:t>
            </a:r>
            <a:r>
              <a:rPr lang="en-US" b="1" dirty="0" smtClean="0">
                <a:latin typeface="+mn-lt"/>
              </a:rPr>
              <a:t> &amp; </a:t>
            </a:r>
            <a:r>
              <a:rPr lang="en-US" b="1" dirty="0" err="1" smtClean="0">
                <a:latin typeface="+mn-lt"/>
              </a:rPr>
              <a:t>Upflow</a:t>
            </a:r>
            <a:r>
              <a:rPr lang="en-US" b="1" dirty="0" smtClean="0">
                <a:latin typeface="+mn-lt"/>
              </a:rPr>
              <a:t> Pistons</a:t>
            </a:r>
            <a:endParaRPr lang="en-US" dirty="0" smtClean="0">
              <a:latin typeface="+mn-lt"/>
            </a:endParaRPr>
          </a:p>
        </p:txBody>
      </p:sp>
      <p:sp>
        <p:nvSpPr>
          <p:cNvPr id="35843" name="Rectangle 1027"/>
          <p:cNvSpPr>
            <a:spLocks noGrp="1" noChangeArrowheads="1"/>
          </p:cNvSpPr>
          <p:nvPr>
            <p:ph type="body" idx="1"/>
          </p:nvPr>
        </p:nvSpPr>
        <p:spPr>
          <a:xfrm>
            <a:off x="0" y="3962400"/>
            <a:ext cx="9067800" cy="457200"/>
          </a:xfrm>
        </p:spPr>
        <p:txBody>
          <a:bodyPr/>
          <a:lstStyle/>
          <a:p>
            <a:r>
              <a:rPr lang="en-US" sz="2400" dirty="0" smtClean="0">
                <a:latin typeface="Arial" charset="0"/>
              </a:rPr>
              <a:t>Separate pistons are used for </a:t>
            </a:r>
            <a:r>
              <a:rPr lang="en-US" sz="2400" dirty="0" err="1" smtClean="0">
                <a:latin typeface="Arial" charset="0"/>
              </a:rPr>
              <a:t>downflow</a:t>
            </a:r>
            <a:r>
              <a:rPr lang="en-US" sz="2400" dirty="0" smtClean="0">
                <a:latin typeface="Arial" charset="0"/>
              </a:rPr>
              <a:t> or </a:t>
            </a:r>
            <a:r>
              <a:rPr lang="en-US" sz="2400" dirty="0" err="1" smtClean="0">
                <a:latin typeface="Arial" charset="0"/>
              </a:rPr>
              <a:t>upflow</a:t>
            </a:r>
            <a:r>
              <a:rPr lang="en-US" sz="2400" dirty="0" smtClean="0">
                <a:latin typeface="Arial" charset="0"/>
              </a:rPr>
              <a:t> applications</a:t>
            </a:r>
          </a:p>
        </p:txBody>
      </p:sp>
      <p:pic>
        <p:nvPicPr>
          <p:cNvPr id="35844" name="Picture 1034" descr="UpDownPist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71575"/>
            <a:ext cx="3124200" cy="26384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1035"/>
          <p:cNvSpPr>
            <a:spLocks noChangeArrowheads="1"/>
          </p:cNvSpPr>
          <p:nvPr/>
        </p:nvSpPr>
        <p:spPr bwMode="auto">
          <a:xfrm>
            <a:off x="-2959" y="4433654"/>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2400" dirty="0" err="1">
                <a:latin typeface="Arial" charset="0"/>
              </a:rPr>
              <a:t>Downflow</a:t>
            </a:r>
            <a:r>
              <a:rPr lang="en-US" sz="2400" dirty="0">
                <a:latin typeface="Arial" charset="0"/>
              </a:rPr>
              <a:t> piston is a solid amber color</a:t>
            </a:r>
          </a:p>
        </p:txBody>
      </p:sp>
      <p:sp>
        <p:nvSpPr>
          <p:cNvPr id="35846" name="Rectangle 1036"/>
          <p:cNvSpPr>
            <a:spLocks noChangeArrowheads="1"/>
          </p:cNvSpPr>
          <p:nvPr/>
        </p:nvSpPr>
        <p:spPr bwMode="auto">
          <a:xfrm>
            <a:off x="0" y="49530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2400" dirty="0" err="1">
                <a:latin typeface="Arial" charset="0"/>
              </a:rPr>
              <a:t>Upflow</a:t>
            </a:r>
            <a:r>
              <a:rPr lang="en-US" sz="2400" dirty="0">
                <a:latin typeface="Arial" charset="0"/>
              </a:rPr>
              <a:t> piston is a black and amber color</a:t>
            </a:r>
          </a:p>
        </p:txBody>
      </p:sp>
      <p:sp>
        <p:nvSpPr>
          <p:cNvPr id="35847" name="Text Box 1037"/>
          <p:cNvSpPr txBox="1">
            <a:spLocks noChangeArrowheads="1"/>
          </p:cNvSpPr>
          <p:nvPr/>
        </p:nvSpPr>
        <p:spPr bwMode="auto">
          <a:xfrm>
            <a:off x="2895600" y="11430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l">
              <a:spcBef>
                <a:spcPct val="50000"/>
              </a:spcBef>
            </a:pPr>
            <a:r>
              <a:rPr lang="en-US" sz="2000">
                <a:latin typeface="Arial" charset="0"/>
              </a:rPr>
              <a:t>Downflow</a:t>
            </a:r>
          </a:p>
        </p:txBody>
      </p:sp>
      <p:sp>
        <p:nvSpPr>
          <p:cNvPr id="35848" name="Text Box 1038"/>
          <p:cNvSpPr txBox="1">
            <a:spLocks noChangeArrowheads="1"/>
          </p:cNvSpPr>
          <p:nvPr/>
        </p:nvSpPr>
        <p:spPr bwMode="auto">
          <a:xfrm>
            <a:off x="4419600" y="11430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l">
              <a:spcBef>
                <a:spcPct val="50000"/>
              </a:spcBef>
            </a:pPr>
            <a:r>
              <a:rPr lang="en-US" sz="2000">
                <a:latin typeface="Arial" charset="0"/>
              </a:rPr>
              <a:t>Upflow</a:t>
            </a:r>
          </a:p>
        </p:txBody>
      </p:sp>
      <p:sp>
        <p:nvSpPr>
          <p:cNvPr id="2" name="TextBox 1"/>
          <p:cNvSpPr txBox="1"/>
          <p:nvPr/>
        </p:nvSpPr>
        <p:spPr>
          <a:xfrm>
            <a:off x="152400" y="6400800"/>
            <a:ext cx="7391400" cy="369332"/>
          </a:xfrm>
          <a:prstGeom prst="rect">
            <a:avLst/>
          </a:prstGeom>
          <a:noFill/>
        </p:spPr>
        <p:txBody>
          <a:bodyPr wrap="square" rtlCol="0">
            <a:spAutoFit/>
          </a:bodyPr>
          <a:lstStyle/>
          <a:p>
            <a:r>
              <a:rPr lang="en-US" dirty="0" smtClean="0"/>
              <a:t>** EE Twin Valve is not able to perform </a:t>
            </a:r>
            <a:r>
              <a:rPr lang="en-US" dirty="0" err="1" smtClean="0"/>
              <a:t>Upflow</a:t>
            </a:r>
            <a:r>
              <a:rPr lang="en-US" dirty="0" smtClean="0"/>
              <a:t> Brining at this time</a:t>
            </a:r>
            <a:endParaRPr lang="en-US" dirty="0"/>
          </a:p>
        </p:txBody>
      </p:sp>
    </p:spTree>
    <p:extLst>
      <p:ext uri="{BB962C8B-B14F-4D97-AF65-F5344CB8AC3E}">
        <p14:creationId xmlns:p14="http://schemas.microsoft.com/office/powerpoint/2010/main" val="314940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ON HANNAM\04.09.2013 TWIN VALVE POWERPOINT PHOTOS - SCALED DOWN\Seal Spacer Stack Remove - IMG_31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7"/>
          <a:stretch/>
        </p:blipFill>
        <p:spPr bwMode="auto">
          <a:xfrm>
            <a:off x="3698" y="1447800"/>
            <a:ext cx="4799860" cy="324961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RON HANNAM\04.09.2013 TWIN VALVE POWERPOINT PHOTOS - SCALED DOWN\Seal Spacer Stack Out - IMG_31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2" r="8677"/>
          <a:stretch/>
        </p:blipFill>
        <p:spPr bwMode="auto">
          <a:xfrm>
            <a:off x="4838330" y="1444841"/>
            <a:ext cx="4314548" cy="3249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52400"/>
            <a:ext cx="9144000" cy="584775"/>
          </a:xfrm>
          <a:prstGeom prst="rect">
            <a:avLst/>
          </a:prstGeom>
          <a:noFill/>
        </p:spPr>
        <p:txBody>
          <a:bodyPr wrap="square" rtlCol="0">
            <a:spAutoFit/>
          </a:bodyPr>
          <a:lstStyle/>
          <a:p>
            <a:pPr algn="ctr"/>
            <a:r>
              <a:rPr lang="en-US" sz="3200" b="1" dirty="0" smtClean="0"/>
              <a:t>Seal Spacer Stack Assembly Removal </a:t>
            </a:r>
            <a:endParaRPr lang="en-US" sz="3200" b="1" dirty="0"/>
          </a:p>
        </p:txBody>
      </p:sp>
      <p:sp>
        <p:nvSpPr>
          <p:cNvPr id="7" name="Rectangle 3"/>
          <p:cNvSpPr txBox="1">
            <a:spLocks noChangeArrowheads="1"/>
          </p:cNvSpPr>
          <p:nvPr/>
        </p:nvSpPr>
        <p:spPr>
          <a:xfrm>
            <a:off x="0" y="4800600"/>
            <a:ext cx="9152878"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latin typeface="Arial" charset="0"/>
              </a:rPr>
              <a:t>Spacer stack assembly is removed by simply pulling stack out</a:t>
            </a:r>
            <a:endParaRPr lang="en-US" sz="2400" dirty="0" smtClean="0">
              <a:latin typeface="Arial" charset="0"/>
            </a:endParaRPr>
          </a:p>
        </p:txBody>
      </p:sp>
    </p:spTree>
    <p:extLst>
      <p:ext uri="{BB962C8B-B14F-4D97-AF65-F5344CB8AC3E}">
        <p14:creationId xmlns:p14="http://schemas.microsoft.com/office/powerpoint/2010/main" val="3810929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304800"/>
            <a:ext cx="9144000" cy="685800"/>
          </a:xfrm>
        </p:spPr>
        <p:txBody>
          <a:bodyPr>
            <a:normAutofit fontScale="90000"/>
          </a:bodyPr>
          <a:lstStyle/>
          <a:p>
            <a:r>
              <a:rPr lang="en-US" b="1" dirty="0" smtClean="0">
                <a:latin typeface="+mn-lt"/>
              </a:rPr>
              <a:t>Spacer Stack Assembly</a:t>
            </a:r>
            <a:endParaRPr lang="en-US" dirty="0" smtClean="0">
              <a:latin typeface="+mn-lt"/>
            </a:endParaRPr>
          </a:p>
        </p:txBody>
      </p:sp>
      <p:sp>
        <p:nvSpPr>
          <p:cNvPr id="37891" name="Rectangle 3"/>
          <p:cNvSpPr>
            <a:spLocks noGrp="1" noChangeArrowheads="1"/>
          </p:cNvSpPr>
          <p:nvPr>
            <p:ph type="body" idx="1"/>
          </p:nvPr>
        </p:nvSpPr>
        <p:spPr>
          <a:xfrm>
            <a:off x="914400" y="4800600"/>
            <a:ext cx="7239000" cy="457200"/>
          </a:xfrm>
        </p:spPr>
        <p:txBody>
          <a:bodyPr/>
          <a:lstStyle/>
          <a:p>
            <a:r>
              <a:rPr lang="en-US" sz="1800" dirty="0" smtClean="0">
                <a:latin typeface="Arial" charset="0"/>
              </a:rPr>
              <a:t>One-piece replaceable assembly</a:t>
            </a:r>
          </a:p>
        </p:txBody>
      </p:sp>
      <p:pic>
        <p:nvPicPr>
          <p:cNvPr id="37892" name="Picture 6" descr="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2527300" cy="35004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3" name="Rectangle 7"/>
          <p:cNvSpPr>
            <a:spLocks noChangeArrowheads="1"/>
          </p:cNvSpPr>
          <p:nvPr/>
        </p:nvSpPr>
        <p:spPr bwMode="auto">
          <a:xfrm>
            <a:off x="914400" y="53340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dirty="0">
                <a:latin typeface="Arial" charset="0"/>
              </a:rPr>
              <a:t>Assembly is designed to compress and seal when tightening drive cap back into control valve</a:t>
            </a:r>
          </a:p>
        </p:txBody>
      </p:sp>
      <p:sp>
        <p:nvSpPr>
          <p:cNvPr id="37894" name="Line 8"/>
          <p:cNvSpPr>
            <a:spLocks noChangeShapeType="1"/>
          </p:cNvSpPr>
          <p:nvPr/>
        </p:nvSpPr>
        <p:spPr bwMode="auto">
          <a:xfrm flipH="1">
            <a:off x="685800" y="2438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5" name="Line 9"/>
          <p:cNvSpPr>
            <a:spLocks noChangeShapeType="1"/>
          </p:cNvSpPr>
          <p:nvPr/>
        </p:nvSpPr>
        <p:spPr bwMode="auto">
          <a:xfrm>
            <a:off x="2743200" y="2438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6" name="Line 10"/>
          <p:cNvSpPr>
            <a:spLocks noChangeShapeType="1"/>
          </p:cNvSpPr>
          <p:nvPr/>
        </p:nvSpPr>
        <p:spPr bwMode="auto">
          <a:xfrm flipH="1">
            <a:off x="685800" y="2971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1"/>
          <p:cNvSpPr>
            <a:spLocks noChangeShapeType="1"/>
          </p:cNvSpPr>
          <p:nvPr/>
        </p:nvSpPr>
        <p:spPr bwMode="auto">
          <a:xfrm>
            <a:off x="2743200" y="2971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8" name="Line 12"/>
          <p:cNvSpPr>
            <a:spLocks noChangeShapeType="1"/>
          </p:cNvSpPr>
          <p:nvPr/>
        </p:nvSpPr>
        <p:spPr bwMode="auto">
          <a:xfrm flipH="1">
            <a:off x="685800" y="3352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9" name="Line 13"/>
          <p:cNvSpPr>
            <a:spLocks noChangeShapeType="1"/>
          </p:cNvSpPr>
          <p:nvPr/>
        </p:nvSpPr>
        <p:spPr bwMode="auto">
          <a:xfrm>
            <a:off x="2743200" y="3352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4"/>
          <p:cNvSpPr>
            <a:spLocks noChangeShapeType="1"/>
          </p:cNvSpPr>
          <p:nvPr/>
        </p:nvSpPr>
        <p:spPr bwMode="auto">
          <a:xfrm flipH="1">
            <a:off x="685800" y="3810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15"/>
          <p:cNvSpPr>
            <a:spLocks noChangeShapeType="1"/>
          </p:cNvSpPr>
          <p:nvPr/>
        </p:nvSpPr>
        <p:spPr bwMode="auto">
          <a:xfrm>
            <a:off x="2743200" y="3810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2" name="Line 16"/>
          <p:cNvSpPr>
            <a:spLocks noChangeShapeType="1"/>
          </p:cNvSpPr>
          <p:nvPr/>
        </p:nvSpPr>
        <p:spPr bwMode="auto">
          <a:xfrm flipH="1">
            <a:off x="68580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3" name="Line 17"/>
          <p:cNvSpPr>
            <a:spLocks noChangeShapeType="1"/>
          </p:cNvSpPr>
          <p:nvPr/>
        </p:nvSpPr>
        <p:spPr bwMode="auto">
          <a:xfrm>
            <a:off x="2743200" y="4267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4" name="Line 18"/>
          <p:cNvSpPr>
            <a:spLocks noChangeShapeType="1"/>
          </p:cNvSpPr>
          <p:nvPr/>
        </p:nvSpPr>
        <p:spPr bwMode="auto">
          <a:xfrm flipV="1">
            <a:off x="1600200" y="4419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5" name="Line 19"/>
          <p:cNvSpPr>
            <a:spLocks noChangeShapeType="1"/>
          </p:cNvSpPr>
          <p:nvPr/>
        </p:nvSpPr>
        <p:spPr bwMode="auto">
          <a:xfrm flipV="1">
            <a:off x="2286000" y="4419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7906" name="Picture 20" descr="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5400"/>
            <a:ext cx="2527300" cy="35004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7" name="Text Box 21"/>
          <p:cNvSpPr txBox="1">
            <a:spLocks noChangeArrowheads="1"/>
          </p:cNvSpPr>
          <p:nvPr/>
        </p:nvSpPr>
        <p:spPr bwMode="auto">
          <a:xfrm>
            <a:off x="7315200" y="2895600"/>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400" dirty="0" smtClean="0">
                <a:latin typeface="Arial" pitchFamily="34" charset="0"/>
                <a:cs typeface="Arial" pitchFamily="34" charset="0"/>
              </a:rPr>
              <a:t>Regenerant Valve Feed Water</a:t>
            </a:r>
            <a:endParaRPr lang="en-US" sz="1400" dirty="0">
              <a:latin typeface="Arial" pitchFamily="34" charset="0"/>
              <a:cs typeface="Arial" pitchFamily="34" charset="0"/>
            </a:endParaRPr>
          </a:p>
        </p:txBody>
      </p:sp>
      <p:sp>
        <p:nvSpPr>
          <p:cNvPr id="37908" name="Line 22"/>
          <p:cNvSpPr>
            <a:spLocks noChangeShapeType="1"/>
          </p:cNvSpPr>
          <p:nvPr/>
        </p:nvSpPr>
        <p:spPr bwMode="auto">
          <a:xfrm flipH="1">
            <a:off x="6553200" y="3124200"/>
            <a:ext cx="8522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11" name="Text Box 25"/>
          <p:cNvSpPr txBox="1">
            <a:spLocks noChangeArrowheads="1"/>
          </p:cNvSpPr>
          <p:nvPr/>
        </p:nvSpPr>
        <p:spPr bwMode="auto">
          <a:xfrm>
            <a:off x="7421736" y="3810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dirty="0"/>
              <a:t> </a:t>
            </a:r>
          </a:p>
        </p:txBody>
      </p:sp>
      <p:sp>
        <p:nvSpPr>
          <p:cNvPr id="37912" name="Line 26"/>
          <p:cNvSpPr>
            <a:spLocks noChangeShapeType="1"/>
          </p:cNvSpPr>
          <p:nvPr/>
        </p:nvSpPr>
        <p:spPr bwMode="auto">
          <a:xfrm flipH="1">
            <a:off x="6553200" y="4038600"/>
            <a:ext cx="8230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14" name="Line 28"/>
          <p:cNvSpPr>
            <a:spLocks noChangeShapeType="1"/>
          </p:cNvSpPr>
          <p:nvPr/>
        </p:nvSpPr>
        <p:spPr bwMode="auto">
          <a:xfrm flipH="1">
            <a:off x="6172200" y="1676400"/>
            <a:ext cx="1387882"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16" name="Line 30"/>
          <p:cNvSpPr>
            <a:spLocks noChangeShapeType="1"/>
          </p:cNvSpPr>
          <p:nvPr/>
        </p:nvSpPr>
        <p:spPr bwMode="auto">
          <a:xfrm flipH="1">
            <a:off x="6477000" y="35814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18" name="Line 32"/>
          <p:cNvSpPr>
            <a:spLocks noChangeShapeType="1"/>
          </p:cNvSpPr>
          <p:nvPr/>
        </p:nvSpPr>
        <p:spPr bwMode="auto">
          <a:xfrm flipH="1">
            <a:off x="6248400" y="22098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Text Box 21"/>
          <p:cNvSpPr txBox="1">
            <a:spLocks noChangeArrowheads="1"/>
          </p:cNvSpPr>
          <p:nvPr/>
        </p:nvSpPr>
        <p:spPr bwMode="auto">
          <a:xfrm>
            <a:off x="7376240" y="3351779"/>
            <a:ext cx="1663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400" dirty="0" smtClean="0">
                <a:latin typeface="Arial" pitchFamily="34" charset="0"/>
                <a:cs typeface="Arial" pitchFamily="34" charset="0"/>
              </a:rPr>
              <a:t>Regenerant Valve Top of Tank Port</a:t>
            </a:r>
            <a:endParaRPr lang="en-US" sz="1400" dirty="0">
              <a:latin typeface="Arial" pitchFamily="34" charset="0"/>
              <a:cs typeface="Arial" pitchFamily="34" charset="0"/>
            </a:endParaRPr>
          </a:p>
        </p:txBody>
      </p:sp>
      <p:sp>
        <p:nvSpPr>
          <p:cNvPr id="32" name="Text Box 21"/>
          <p:cNvSpPr txBox="1">
            <a:spLocks noChangeArrowheads="1"/>
          </p:cNvSpPr>
          <p:nvPr/>
        </p:nvSpPr>
        <p:spPr bwMode="auto">
          <a:xfrm>
            <a:off x="7376240" y="3892404"/>
            <a:ext cx="1663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400" dirty="0" smtClean="0">
                <a:latin typeface="Arial" pitchFamily="34" charset="0"/>
                <a:cs typeface="Arial" pitchFamily="34" charset="0"/>
              </a:rPr>
              <a:t>Regenerant Valve Drain</a:t>
            </a:r>
            <a:endParaRPr lang="en-US" sz="1400" dirty="0">
              <a:latin typeface="Arial" pitchFamily="34" charset="0"/>
              <a:cs typeface="Arial" pitchFamily="34" charset="0"/>
            </a:endParaRPr>
          </a:p>
        </p:txBody>
      </p:sp>
      <p:sp>
        <p:nvSpPr>
          <p:cNvPr id="33" name="Text Box 21"/>
          <p:cNvSpPr txBox="1">
            <a:spLocks noChangeArrowheads="1"/>
          </p:cNvSpPr>
          <p:nvPr/>
        </p:nvSpPr>
        <p:spPr bwMode="auto">
          <a:xfrm>
            <a:off x="7405460" y="1295400"/>
            <a:ext cx="1663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400" dirty="0" smtClean="0">
                <a:latin typeface="Arial" pitchFamily="34" charset="0"/>
                <a:cs typeface="Arial" pitchFamily="34" charset="0"/>
              </a:rPr>
              <a:t>Regenerant Valve Draw/ Refill</a:t>
            </a:r>
            <a:endParaRPr lang="en-US" sz="1400" dirty="0">
              <a:latin typeface="Arial" pitchFamily="34" charset="0"/>
              <a:cs typeface="Arial" pitchFamily="34" charset="0"/>
            </a:endParaRPr>
          </a:p>
        </p:txBody>
      </p:sp>
      <p:sp>
        <p:nvSpPr>
          <p:cNvPr id="34" name="Text Box 21"/>
          <p:cNvSpPr txBox="1">
            <a:spLocks noChangeArrowheads="1"/>
          </p:cNvSpPr>
          <p:nvPr/>
        </p:nvSpPr>
        <p:spPr bwMode="auto">
          <a:xfrm>
            <a:off x="7376239" y="1905000"/>
            <a:ext cx="1663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1400" dirty="0" smtClean="0">
                <a:latin typeface="Arial" pitchFamily="34" charset="0"/>
                <a:cs typeface="Arial" pitchFamily="34" charset="0"/>
              </a:rPr>
              <a:t>Regenerant Valve Distributor Tube Port</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405751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Injector Cap Removal </a:t>
            </a:r>
            <a:endParaRPr lang="en-US" sz="3200" b="1" dirty="0"/>
          </a:p>
        </p:txBody>
      </p:sp>
      <p:pic>
        <p:nvPicPr>
          <p:cNvPr id="8194" name="Picture 2" descr="P:\RON HANNAM\04.09.2013 TWIN VALVE POWERPOINT PHOTOS - SCALED DOWN\Injector Cap Remove - IMG_3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37175"/>
            <a:ext cx="8778240" cy="584987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3"/>
          <p:cNvSpPr>
            <a:spLocks noChangeArrowheads="1"/>
          </p:cNvSpPr>
          <p:nvPr/>
        </p:nvSpPr>
        <p:spPr bwMode="auto">
          <a:xfrm rot="11147082" flipH="1">
            <a:off x="3693156" y="3492726"/>
            <a:ext cx="1376688" cy="124865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58423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Injector Cap Removal </a:t>
            </a:r>
            <a:endParaRPr lang="en-US" sz="3200" b="1" dirty="0"/>
          </a:p>
        </p:txBody>
      </p:sp>
      <p:pic>
        <p:nvPicPr>
          <p:cNvPr id="9218" name="Picture 2" descr="P:\RON HANNAM\04.09.2013 TWIN VALVE POWERPOINT PHOTOS - SCALED DOWN\Injector Cap Remove Part 1 - IMG_31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38206"/>
            <a:ext cx="3901440" cy="259994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P:\RON HANNAM\04.09.2013 TWIN VALVE POWERPOINT PHOTOS - SCALED DOWN\Injector Cap Remove Part 2 - IMG_3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838206"/>
            <a:ext cx="3901440" cy="25999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ON HANNAM\04.09.2013 TWIN VALVE POWERPOINT PHOTOS - SCALED DOWN\Injector Cap Remove Part 3 - IMG_31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3575096"/>
            <a:ext cx="4876800" cy="324961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3"/>
          <p:cNvSpPr>
            <a:spLocks noChangeArrowheads="1"/>
          </p:cNvSpPr>
          <p:nvPr/>
        </p:nvSpPr>
        <p:spPr bwMode="auto">
          <a:xfrm rot="9466728" flipH="1">
            <a:off x="3945817" y="4622165"/>
            <a:ext cx="1044936" cy="9797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32270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267200" y="1295400"/>
            <a:ext cx="4724400" cy="480060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1600" b="1" dirty="0" smtClean="0">
                <a:latin typeface="Arial" charset="0"/>
              </a:rPr>
              <a:t>Service 28 </a:t>
            </a:r>
            <a:r>
              <a:rPr lang="en-US" sz="1600" b="1" dirty="0" err="1" smtClean="0">
                <a:latin typeface="Arial" charset="0"/>
              </a:rPr>
              <a:t>gpm</a:t>
            </a:r>
            <a:r>
              <a:rPr lang="en-US" sz="1600" b="1" dirty="0" smtClean="0">
                <a:latin typeface="Arial" charset="0"/>
              </a:rPr>
              <a:t> @ 15 psi drop with meter and bypass installed</a:t>
            </a:r>
          </a:p>
          <a:p>
            <a:pPr>
              <a:lnSpc>
                <a:spcPct val="90000"/>
              </a:lnSpc>
            </a:pPr>
            <a:r>
              <a:rPr lang="en-US" sz="1600" b="1" dirty="0" smtClean="0">
                <a:latin typeface="Arial" charset="0"/>
              </a:rPr>
              <a:t>Backwash 15 </a:t>
            </a:r>
            <a:r>
              <a:rPr lang="en-US" sz="1600" b="1" dirty="0" err="1" smtClean="0">
                <a:latin typeface="Arial" charset="0"/>
              </a:rPr>
              <a:t>gpm</a:t>
            </a:r>
            <a:r>
              <a:rPr lang="en-US" sz="1600" b="1" dirty="0" smtClean="0">
                <a:latin typeface="Arial" charset="0"/>
              </a:rPr>
              <a:t> @ 25 psi drop with meter and bypass installed</a:t>
            </a:r>
          </a:p>
          <a:p>
            <a:pPr>
              <a:lnSpc>
                <a:spcPct val="90000"/>
              </a:lnSpc>
            </a:pPr>
            <a:r>
              <a:rPr lang="en-US" sz="1600" b="1" dirty="0" smtClean="0">
                <a:latin typeface="Arial" charset="0"/>
              </a:rPr>
              <a:t>1.05” distributor tube cut-off height is </a:t>
            </a:r>
            <a:r>
              <a:rPr lang="en-US" sz="1600" b="1" u="sng" dirty="0" smtClean="0">
                <a:latin typeface="Arial" charset="0"/>
              </a:rPr>
              <a:t>+</a:t>
            </a:r>
            <a:r>
              <a:rPr lang="en-US" sz="1600" b="1" dirty="0" smtClean="0">
                <a:latin typeface="Arial" charset="0"/>
              </a:rPr>
              <a:t> ½” top of tank</a:t>
            </a:r>
          </a:p>
          <a:p>
            <a:pPr>
              <a:lnSpc>
                <a:spcPct val="90000"/>
              </a:lnSpc>
            </a:pPr>
            <a:r>
              <a:rPr lang="en-US" sz="1600" b="1" dirty="0" smtClean="0">
                <a:latin typeface="Arial" charset="0"/>
              </a:rPr>
              <a:t>Materials suitable for most </a:t>
            </a:r>
            <a:r>
              <a:rPr lang="en-US" sz="1600" b="1" dirty="0" err="1" smtClean="0">
                <a:latin typeface="Arial" charset="0"/>
              </a:rPr>
              <a:t>regenerants</a:t>
            </a:r>
            <a:r>
              <a:rPr lang="en-US" sz="1600" b="1" dirty="0" smtClean="0">
                <a:latin typeface="Arial" charset="0"/>
              </a:rPr>
              <a:t>.</a:t>
            </a:r>
          </a:p>
          <a:p>
            <a:pPr>
              <a:lnSpc>
                <a:spcPct val="90000"/>
              </a:lnSpc>
            </a:pPr>
            <a:r>
              <a:rPr lang="en-US" sz="1600" b="1" dirty="0" smtClean="0">
                <a:latin typeface="Arial" charset="0"/>
              </a:rPr>
              <a:t>Easy locking drain/ brine clip for easy removal</a:t>
            </a:r>
          </a:p>
          <a:p>
            <a:pPr>
              <a:lnSpc>
                <a:spcPct val="90000"/>
              </a:lnSpc>
            </a:pPr>
            <a:r>
              <a:rPr lang="en-US" sz="1600" b="1" dirty="0" smtClean="0">
                <a:latin typeface="Arial" charset="0"/>
              </a:rPr>
              <a:t>Standard ¾” Male NPT 90</a:t>
            </a:r>
            <a:r>
              <a:rPr lang="en-US" sz="1600" b="1" dirty="0" smtClean="0">
                <a:latin typeface="Arial" charset="0"/>
                <a:cs typeface="Arial" charset="0"/>
              </a:rPr>
              <a:t>° drain elbow that swivels 180° for easy orientation</a:t>
            </a:r>
          </a:p>
          <a:p>
            <a:pPr>
              <a:lnSpc>
                <a:spcPct val="90000"/>
              </a:lnSpc>
            </a:pPr>
            <a:r>
              <a:rPr lang="en-US" sz="1600" b="1" dirty="0" smtClean="0">
                <a:latin typeface="Arial" charset="0"/>
                <a:cs typeface="Arial" charset="0"/>
              </a:rPr>
              <a:t>3/8” compression brine elbow that swivels 270° for easy orientation</a:t>
            </a:r>
          </a:p>
          <a:p>
            <a:pPr>
              <a:lnSpc>
                <a:spcPct val="90000"/>
              </a:lnSpc>
            </a:pPr>
            <a:r>
              <a:rPr lang="en-US" sz="1600" b="1" dirty="0" smtClean="0">
                <a:latin typeface="Arial" charset="0"/>
                <a:cs typeface="Arial" charset="0"/>
              </a:rPr>
              <a:t>Built in internal flow meter off the side of the outlet port for easy maintenance</a:t>
            </a:r>
          </a:p>
          <a:p>
            <a:pPr>
              <a:lnSpc>
                <a:spcPct val="90000"/>
              </a:lnSpc>
            </a:pPr>
            <a:r>
              <a:rPr lang="en-US" sz="1600" b="1" dirty="0" smtClean="0">
                <a:latin typeface="Arial" charset="0"/>
                <a:cs typeface="Arial" charset="0"/>
              </a:rPr>
              <a:t>Operating pressure of 20 psi – 125 psi</a:t>
            </a:r>
          </a:p>
          <a:p>
            <a:pPr>
              <a:lnSpc>
                <a:spcPct val="90000"/>
              </a:lnSpc>
            </a:pPr>
            <a:r>
              <a:rPr lang="en-US" sz="1600" b="1" dirty="0" smtClean="0">
                <a:latin typeface="Arial" charset="0"/>
                <a:cs typeface="Arial" charset="0"/>
              </a:rPr>
              <a:t>Operating temperature of 40° - 110°F</a:t>
            </a:r>
            <a:endParaRPr lang="en-US" sz="1600" b="1" dirty="0">
              <a:latin typeface="Arial" charset="0"/>
              <a:cs typeface="Arial" charset="0"/>
            </a:endParaRPr>
          </a:p>
        </p:txBody>
      </p:sp>
      <p:pic>
        <p:nvPicPr>
          <p:cNvPr id="3074" name="Picture 2" descr="P:\RON HANNAM\04.09.2013 TWIN VALVE POWERPOINT PHOTOS - SCALED DOWN\Back View - IMG_3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21528"/>
            <a:ext cx="4049713" cy="2620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69251"/>
            <a:ext cx="9144000" cy="584775"/>
          </a:xfrm>
          <a:prstGeom prst="rect">
            <a:avLst/>
          </a:prstGeom>
          <a:noFill/>
        </p:spPr>
        <p:txBody>
          <a:bodyPr wrap="square" rtlCol="0">
            <a:spAutoFit/>
          </a:bodyPr>
          <a:lstStyle/>
          <a:p>
            <a:pPr algn="ctr"/>
            <a:r>
              <a:rPr lang="en-US" sz="3200" b="1" dirty="0" smtClean="0"/>
              <a:t>WS1TT Single Head Twin Specs</a:t>
            </a:r>
            <a:endParaRPr lang="en-US" sz="3200" b="1" dirty="0"/>
          </a:p>
        </p:txBody>
      </p:sp>
    </p:spTree>
    <p:extLst>
      <p:ext uri="{BB962C8B-B14F-4D97-AF65-F5344CB8AC3E}">
        <p14:creationId xmlns:p14="http://schemas.microsoft.com/office/powerpoint/2010/main" val="1306410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Injector Cap &amp; Screen</a:t>
            </a:r>
            <a:endParaRPr lang="en-US" sz="3200" b="1" dirty="0"/>
          </a:p>
        </p:txBody>
      </p:sp>
      <p:pic>
        <p:nvPicPr>
          <p:cNvPr id="10242" name="Picture 2" descr="P:\RON HANNAM\04.09.2013 TWIN VALVE POWERPOINT PHOTOS - SCALED DOWN\Injector Cap &amp; Screen - IMG_3175.jpg"/>
          <p:cNvPicPr>
            <a:picLocks noChangeAspect="1" noChangeArrowheads="1"/>
          </p:cNvPicPr>
          <p:nvPr/>
        </p:nvPicPr>
        <p:blipFill rotWithShape="1">
          <a:blip r:embed="rId2">
            <a:extLst>
              <a:ext uri="{28A0092B-C50C-407E-A947-70E740481C1C}">
                <a14:useLocalDpi xmlns:a14="http://schemas.microsoft.com/office/drawing/2010/main" val="0"/>
              </a:ext>
            </a:extLst>
          </a:blip>
          <a:srcRect l="7221" r="5036"/>
          <a:stretch/>
        </p:blipFill>
        <p:spPr bwMode="auto">
          <a:xfrm>
            <a:off x="720854" y="838200"/>
            <a:ext cx="7702292" cy="58498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720854" y="5920895"/>
            <a:ext cx="2631946"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latin typeface="Arial" charset="0"/>
              </a:rPr>
              <a:t>Injector screen pulls out of cap for easy cleaning.</a:t>
            </a:r>
          </a:p>
        </p:txBody>
      </p:sp>
      <p:pic>
        <p:nvPicPr>
          <p:cNvPr id="7" name="Picture 10" descr="ScreenClos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05" y="4495800"/>
            <a:ext cx="1474788" cy="142509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786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RON HANNAM\04.09.2013 TWIN VALVE POWERPOINT PHOTOS - SCALED DOWN\Injector Location - IMG_3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120" y="767507"/>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52400"/>
            <a:ext cx="9144000" cy="584775"/>
          </a:xfrm>
          <a:prstGeom prst="rect">
            <a:avLst/>
          </a:prstGeom>
          <a:noFill/>
        </p:spPr>
        <p:txBody>
          <a:bodyPr wrap="square" rtlCol="0">
            <a:spAutoFit/>
          </a:bodyPr>
          <a:lstStyle/>
          <a:p>
            <a:pPr algn="ctr"/>
            <a:r>
              <a:rPr lang="en-US" sz="3200" b="1" dirty="0" smtClean="0"/>
              <a:t>Injector Position</a:t>
            </a:r>
            <a:endParaRPr lang="en-US" sz="3200" b="1" dirty="0"/>
          </a:p>
        </p:txBody>
      </p:sp>
      <p:sp>
        <p:nvSpPr>
          <p:cNvPr id="6" name="Rectangle 1027"/>
          <p:cNvSpPr txBox="1">
            <a:spLocks noChangeArrowheads="1"/>
          </p:cNvSpPr>
          <p:nvPr/>
        </p:nvSpPr>
        <p:spPr>
          <a:xfrm>
            <a:off x="304800" y="4876800"/>
            <a:ext cx="86868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charset="0"/>
              </a:rPr>
              <a:t>Injector is placed in brine flow direction hole: DN - </a:t>
            </a:r>
            <a:r>
              <a:rPr lang="en-US" sz="1800" dirty="0" err="1" smtClean="0">
                <a:latin typeface="Arial" charset="0"/>
              </a:rPr>
              <a:t>downflow</a:t>
            </a:r>
            <a:r>
              <a:rPr lang="en-US" sz="1800" dirty="0" smtClean="0">
                <a:latin typeface="Arial" charset="0"/>
              </a:rPr>
              <a:t> brining; UP - </a:t>
            </a:r>
            <a:r>
              <a:rPr lang="en-US" sz="1800" dirty="0" err="1" smtClean="0">
                <a:latin typeface="Arial" charset="0"/>
              </a:rPr>
              <a:t>upflow</a:t>
            </a:r>
            <a:r>
              <a:rPr lang="en-US" sz="1800" dirty="0" smtClean="0">
                <a:latin typeface="Arial" charset="0"/>
              </a:rPr>
              <a:t> brining</a:t>
            </a:r>
          </a:p>
          <a:p>
            <a:r>
              <a:rPr lang="en-US" sz="1800" dirty="0" smtClean="0">
                <a:latin typeface="Arial" charset="0"/>
              </a:rPr>
              <a:t>A plug is used in the other port</a:t>
            </a:r>
          </a:p>
          <a:p>
            <a:r>
              <a:rPr lang="en-US" sz="1800" dirty="0" smtClean="0">
                <a:latin typeface="Arial" charset="0"/>
              </a:rPr>
              <a:t>Picture displays a control for </a:t>
            </a:r>
            <a:r>
              <a:rPr lang="en-US" sz="1800" dirty="0" err="1" smtClean="0">
                <a:latin typeface="Arial" charset="0"/>
              </a:rPr>
              <a:t>downflow</a:t>
            </a:r>
            <a:r>
              <a:rPr lang="en-US" sz="1800" dirty="0" smtClean="0">
                <a:latin typeface="Arial" charset="0"/>
              </a:rPr>
              <a:t> brining</a:t>
            </a:r>
          </a:p>
          <a:p>
            <a:r>
              <a:rPr lang="en-US" sz="1800" b="1" dirty="0" smtClean="0">
                <a:latin typeface="Arial" charset="0"/>
              </a:rPr>
              <a:t>Note:</a:t>
            </a:r>
            <a:r>
              <a:rPr lang="en-US" sz="1800" dirty="0" smtClean="0">
                <a:latin typeface="Arial" charset="0"/>
              </a:rPr>
              <a:t> A </a:t>
            </a:r>
            <a:r>
              <a:rPr lang="en-US" sz="1800" dirty="0" err="1" smtClean="0">
                <a:latin typeface="Arial" charset="0"/>
              </a:rPr>
              <a:t>downflow</a:t>
            </a:r>
            <a:r>
              <a:rPr lang="en-US" sz="1800" dirty="0" smtClean="0">
                <a:latin typeface="Arial" charset="0"/>
              </a:rPr>
              <a:t> control valve </a:t>
            </a:r>
            <a:r>
              <a:rPr lang="en-US" sz="1800" b="1" u="sng" dirty="0" smtClean="0">
                <a:latin typeface="Arial" charset="0"/>
              </a:rPr>
              <a:t>CAN</a:t>
            </a:r>
            <a:r>
              <a:rPr lang="en-US" sz="1800" dirty="0" smtClean="0">
                <a:latin typeface="Arial" charset="0"/>
              </a:rPr>
              <a:t> be converted into an </a:t>
            </a:r>
            <a:r>
              <a:rPr lang="en-US" sz="1800" dirty="0" err="1" smtClean="0">
                <a:latin typeface="Arial" charset="0"/>
              </a:rPr>
              <a:t>upflow</a:t>
            </a:r>
            <a:r>
              <a:rPr lang="en-US" sz="1800" dirty="0" smtClean="0">
                <a:latin typeface="Arial" charset="0"/>
              </a:rPr>
              <a:t> control valve or an </a:t>
            </a:r>
            <a:r>
              <a:rPr lang="en-US" sz="1800" dirty="0" err="1" smtClean="0">
                <a:latin typeface="Arial" charset="0"/>
              </a:rPr>
              <a:t>upflow</a:t>
            </a:r>
            <a:r>
              <a:rPr lang="en-US" sz="1800" dirty="0" smtClean="0">
                <a:latin typeface="Arial" charset="0"/>
              </a:rPr>
              <a:t> into a </a:t>
            </a:r>
            <a:r>
              <a:rPr lang="en-US" sz="1800" dirty="0" err="1" smtClean="0">
                <a:latin typeface="Arial" charset="0"/>
              </a:rPr>
              <a:t>downflow</a:t>
            </a:r>
            <a:r>
              <a:rPr lang="en-US" sz="1800" dirty="0" smtClean="0">
                <a:latin typeface="Arial" charset="0"/>
              </a:rPr>
              <a:t> </a:t>
            </a:r>
          </a:p>
        </p:txBody>
      </p:sp>
    </p:spTree>
    <p:extLst>
      <p:ext uri="{BB962C8B-B14F-4D97-AF65-F5344CB8AC3E}">
        <p14:creationId xmlns:p14="http://schemas.microsoft.com/office/powerpoint/2010/main" val="3825479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RON HANNAM\04.09.2013 TWIN VALVE POWERPOINT PHOTOS - SCALED DOWN\Injector Removal - IMG_3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56" y="1219200"/>
            <a:ext cx="5657088" cy="37699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52400"/>
            <a:ext cx="9144000" cy="584775"/>
          </a:xfrm>
          <a:prstGeom prst="rect">
            <a:avLst/>
          </a:prstGeom>
          <a:noFill/>
        </p:spPr>
        <p:txBody>
          <a:bodyPr wrap="square" rtlCol="0">
            <a:spAutoFit/>
          </a:bodyPr>
          <a:lstStyle/>
          <a:p>
            <a:pPr algn="ctr"/>
            <a:r>
              <a:rPr lang="en-US" sz="3200" b="1" dirty="0" smtClean="0"/>
              <a:t>Injector Removal</a:t>
            </a:r>
            <a:endParaRPr lang="en-US" sz="3200" b="1" dirty="0"/>
          </a:p>
        </p:txBody>
      </p:sp>
      <p:sp>
        <p:nvSpPr>
          <p:cNvPr id="6" name="Text Box 6"/>
          <p:cNvSpPr txBox="1">
            <a:spLocks noChangeArrowheads="1"/>
          </p:cNvSpPr>
          <p:nvPr/>
        </p:nvSpPr>
        <p:spPr bwMode="auto">
          <a:xfrm>
            <a:off x="1743456" y="5181600"/>
            <a:ext cx="5657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b="1" dirty="0">
                <a:latin typeface="Arial" charset="0"/>
              </a:rPr>
              <a:t>To remove injector use injector cap and scoop the top rim of injector with the bottom of the injector cap</a:t>
            </a:r>
          </a:p>
        </p:txBody>
      </p:sp>
    </p:spTree>
    <p:extLst>
      <p:ext uri="{BB962C8B-B14F-4D97-AF65-F5344CB8AC3E}">
        <p14:creationId xmlns:p14="http://schemas.microsoft.com/office/powerpoint/2010/main" val="1886244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b="1" dirty="0" smtClean="0"/>
              <a:t>Injector Plug</a:t>
            </a:r>
            <a:endParaRPr lang="en-US" sz="3200" b="1" dirty="0"/>
          </a:p>
        </p:txBody>
      </p:sp>
      <p:pic>
        <p:nvPicPr>
          <p:cNvPr id="13314" name="Picture 2" descr="P:\RON HANNAM\04.09.2013 TWIN VALVE POWERPOINT PHOTOS - SCALED DOWN\Injector Plug - IMG_3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019" y="838200"/>
            <a:ext cx="5413248" cy="36074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76200" y="4572000"/>
            <a:ext cx="89916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charset="0"/>
              </a:rPr>
              <a:t>When shipped from the factory as a backwash only filter, the brine piston and injector will not be included. (Plugs are used to block injector passages.)</a:t>
            </a:r>
          </a:p>
          <a:p>
            <a:r>
              <a:rPr lang="en-US" sz="1800" dirty="0" smtClean="0">
                <a:latin typeface="Arial" charset="0"/>
              </a:rPr>
              <a:t>If field converting from a softener to a backwash only filter, only a refill port plug is necessary.</a:t>
            </a:r>
          </a:p>
          <a:p>
            <a:r>
              <a:rPr lang="en-US" sz="1800" b="1" dirty="0" smtClean="0">
                <a:latin typeface="Arial" charset="0"/>
              </a:rPr>
              <a:t>Note:</a:t>
            </a:r>
            <a:r>
              <a:rPr lang="en-US" sz="1800" dirty="0" smtClean="0">
                <a:latin typeface="Arial" charset="0"/>
              </a:rPr>
              <a:t> If the brine piston is left in the control when converting to a backwash only filter, the injector must also be left in the control valve.</a:t>
            </a:r>
          </a:p>
        </p:txBody>
      </p:sp>
    </p:spTree>
    <p:extLst>
      <p:ext uri="{BB962C8B-B14F-4D97-AF65-F5344CB8AC3E}">
        <p14:creationId xmlns:p14="http://schemas.microsoft.com/office/powerpoint/2010/main" val="4220390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609600"/>
          </a:xfrm>
        </p:spPr>
        <p:txBody>
          <a:bodyPr>
            <a:normAutofit fontScale="90000"/>
          </a:bodyPr>
          <a:lstStyle/>
          <a:p>
            <a:r>
              <a:rPr lang="en-US" b="1" dirty="0" smtClean="0">
                <a:latin typeface="+mn-lt"/>
              </a:rPr>
              <a:t>Injector Sizes</a:t>
            </a:r>
            <a:endParaRPr lang="en-US" dirty="0" smtClean="0">
              <a:latin typeface="+mn-lt"/>
            </a:endParaRPr>
          </a:p>
        </p:txBody>
      </p:sp>
      <p:graphicFrame>
        <p:nvGraphicFramePr>
          <p:cNvPr id="12435" name="Group 147"/>
          <p:cNvGraphicFramePr>
            <a:graphicFrameLocks noGrp="1"/>
          </p:cNvGraphicFramePr>
          <p:nvPr>
            <p:ph sz="half" idx="2"/>
          </p:nvPr>
        </p:nvGraphicFramePr>
        <p:xfrm>
          <a:off x="4724400" y="685800"/>
          <a:ext cx="3810000" cy="5578474"/>
        </p:xfrm>
        <a:graphic>
          <a:graphicData uri="http://schemas.openxmlformats.org/drawingml/2006/table">
            <a:tbl>
              <a:tblPr/>
              <a:tblGrid>
                <a:gridCol w="1905000"/>
                <a:gridCol w="1905000"/>
              </a:tblGrid>
              <a:tr h="457252">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Typical Tank Diameter</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7620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Downflow</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WS1 &amp; WS1.25</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Upflow</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WS1 Only</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6”</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8”</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7”</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9”</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8”</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10”</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9”</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10”</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13”</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14”</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13”</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16”</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14”</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18”</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16”</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21”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18”</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charset="0"/>
                        <a:ea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21”</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charset="0"/>
                        <a:ea typeface="ＭＳ Ｐゴシック" charset="-12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439" name="Group 151"/>
          <p:cNvGraphicFramePr>
            <a:graphicFrameLocks noGrp="1"/>
          </p:cNvGraphicFramePr>
          <p:nvPr>
            <p:ph sz="half" idx="1"/>
            <p:extLst>
              <p:ext uri="{D42A27DB-BD31-4B8C-83A1-F6EECF244321}">
                <p14:modId xmlns:p14="http://schemas.microsoft.com/office/powerpoint/2010/main" val="910017771"/>
              </p:ext>
            </p:extLst>
          </p:nvPr>
        </p:nvGraphicFramePr>
        <p:xfrm>
          <a:off x="304800" y="1143000"/>
          <a:ext cx="4419600" cy="5121273"/>
        </p:xfrm>
        <a:graphic>
          <a:graphicData uri="http://schemas.openxmlformats.org/drawingml/2006/table">
            <a:tbl>
              <a:tblPr/>
              <a:tblGrid>
                <a:gridCol w="2590800"/>
                <a:gridCol w="1828800"/>
              </a:tblGrid>
              <a:tr h="7620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ea typeface="ＭＳ Ｐゴシック" charset="-128"/>
                        </a:rPr>
                        <a:t>Injector Order Number</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Injector Color</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Black</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1B</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663300"/>
                          </a:solidFill>
                          <a:effectLst/>
                          <a:latin typeface="Times New Roman" charset="0"/>
                          <a:ea typeface="ＭＳ Ｐゴシック" charset="-128"/>
                        </a:rPr>
                        <a:t>Brown</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1C</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660066"/>
                          </a:solidFill>
                          <a:effectLst/>
                          <a:latin typeface="Times New Roman" charset="0"/>
                          <a:ea typeface="ＭＳ Ｐゴシック" charset="-128"/>
                        </a:rPr>
                        <a:t>Violet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1D</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0000"/>
                          </a:solidFill>
                          <a:effectLst/>
                          <a:latin typeface="Times New Roman" charset="0"/>
                          <a:ea typeface="ＭＳ Ｐゴシック" charset="-128"/>
                        </a:rPr>
                        <a:t>Red</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charset="0"/>
                          <a:ea typeface="ＭＳ Ｐゴシック" charset="-128"/>
                        </a:rPr>
                        <a:t>White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1F</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00FF"/>
                          </a:solidFill>
                          <a:effectLst/>
                          <a:latin typeface="Times New Roman" charset="0"/>
                          <a:ea typeface="ＭＳ Ｐゴシック" charset="-128"/>
                        </a:rPr>
                        <a:t>Blue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1G</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00"/>
                          </a:solidFill>
                          <a:effectLst/>
                          <a:latin typeface="Times New Roman" charset="0"/>
                          <a:ea typeface="ＭＳ Ｐゴシック" charset="-128"/>
                        </a:rPr>
                        <a:t>Yellow</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1H</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9900"/>
                          </a:solidFill>
                          <a:effectLst/>
                          <a:latin typeface="Times New Roman" charset="0"/>
                          <a:ea typeface="ＭＳ Ｐゴシック" charset="-128"/>
                        </a:rPr>
                        <a:t>Green</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1I</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6600"/>
                          </a:solidFill>
                          <a:effectLst/>
                          <a:latin typeface="Times New Roman" charset="0"/>
                          <a:ea typeface="ＭＳ Ｐゴシック" charset="-128"/>
                        </a:rPr>
                        <a:t>Orange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1J</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CCFF"/>
                          </a:solidFill>
                          <a:effectLst/>
                          <a:latin typeface="Times New Roman" charset="0"/>
                          <a:ea typeface="ＭＳ Ｐゴシック" charset="-128"/>
                        </a:rPr>
                        <a:t>Light Blue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charset="0"/>
                          <a:ea typeface="ＭＳ Ｐゴシック" charset="-128"/>
                        </a:rPr>
                        <a:t>V3010 – 1K</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FF00"/>
                          </a:solidFill>
                          <a:effectLst/>
                          <a:latin typeface="Times New Roman" charset="0"/>
                          <a:ea typeface="ＭＳ Ｐゴシック" charset="-128"/>
                        </a:rPr>
                        <a:t>Light Green</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4119" name="Text Box 152"/>
          <p:cNvSpPr txBox="1">
            <a:spLocks noChangeArrowheads="1"/>
          </p:cNvSpPr>
          <p:nvPr/>
        </p:nvSpPr>
        <p:spPr bwMode="auto">
          <a:xfrm>
            <a:off x="304800" y="627697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buFontTx/>
              <a:buChar char="•"/>
            </a:pPr>
            <a:r>
              <a:rPr lang="en-US" sz="1600" b="1">
                <a:latin typeface="+mn-lt"/>
              </a:rPr>
              <a:t> Injector sizes based on typical tank diameter are designed for standard cation exchange                             water softeners only</a:t>
            </a:r>
          </a:p>
        </p:txBody>
      </p:sp>
    </p:spTree>
    <p:extLst>
      <p:ext uri="{BB962C8B-B14F-4D97-AF65-F5344CB8AC3E}">
        <p14:creationId xmlns:p14="http://schemas.microsoft.com/office/powerpoint/2010/main" val="58968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0357"/>
            <a:ext cx="9144000" cy="523220"/>
          </a:xfrm>
          <a:prstGeom prst="rect">
            <a:avLst/>
          </a:prstGeom>
          <a:noFill/>
        </p:spPr>
        <p:txBody>
          <a:bodyPr wrap="square" rtlCol="0">
            <a:spAutoFit/>
          </a:bodyPr>
          <a:lstStyle/>
          <a:p>
            <a:pPr algn="ctr"/>
            <a:r>
              <a:rPr lang="en-US" sz="2800" b="1" dirty="0" err="1" smtClean="0"/>
              <a:t>Backplate</a:t>
            </a:r>
            <a:r>
              <a:rPr lang="en-US" sz="2800" b="1" dirty="0" smtClean="0"/>
              <a:t> Removal in Order to Service Front Transfer Cap</a:t>
            </a:r>
            <a:endParaRPr lang="en-US" sz="2800" b="1" dirty="0"/>
          </a:p>
        </p:txBody>
      </p:sp>
      <p:pic>
        <p:nvPicPr>
          <p:cNvPr id="14338" name="Picture 2" descr="P:\RON HANNAM\04.09.2013 TWIN VALVE POWERPOINT PHOTOS - SCALED DOWN\Backplate Remove Part 1 - IMG_31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311" y="663783"/>
            <a:ext cx="4876800" cy="324961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P:\RON HANNAM\04.09.2013 TWIN VALVE POWERPOINT PHOTOS - SCALED DOWN\Backplate Remove Part 2 - IMG_3200.jpg"/>
          <p:cNvPicPr>
            <a:picLocks noChangeAspect="1" noChangeArrowheads="1"/>
          </p:cNvPicPr>
          <p:nvPr/>
        </p:nvPicPr>
        <p:blipFill rotWithShape="1">
          <a:blip r:embed="rId3">
            <a:extLst>
              <a:ext uri="{28A0092B-C50C-407E-A947-70E740481C1C}">
                <a14:useLocalDpi xmlns:a14="http://schemas.microsoft.com/office/drawing/2010/main" val="0"/>
              </a:ext>
            </a:extLst>
          </a:blip>
          <a:srcRect l="37227" t="33057" r="39108" b="17769"/>
          <a:stretch/>
        </p:blipFill>
        <p:spPr bwMode="auto">
          <a:xfrm>
            <a:off x="0" y="1066800"/>
            <a:ext cx="2077371" cy="287661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p:cNvSpPr>
            <a:spLocks noChangeArrowheads="1"/>
          </p:cNvSpPr>
          <p:nvPr/>
        </p:nvSpPr>
        <p:spPr bwMode="auto">
          <a:xfrm rot="17073547" flipH="1">
            <a:off x="3392974" y="934027"/>
            <a:ext cx="955801" cy="9797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14340" name="Picture 4" descr="P:\RON HANNAM\04.09.2013 TWIN VALVE POWERPOINT PHOTOS - SCALED DOWN\Backplate Remove Part 3 - IMG_32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60" r="36013"/>
          <a:stretch/>
        </p:blipFill>
        <p:spPr bwMode="auto">
          <a:xfrm>
            <a:off x="7253056" y="1166181"/>
            <a:ext cx="1800184" cy="2762441"/>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P:\RON HANNAM\04.09.2013 TWIN VALVE POWERPOINT PHOTOS - SCALED DOWN\Backplate Remove Part 4 - IMG_32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5560" y="4095559"/>
            <a:ext cx="4145280" cy="2762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45311" y="675620"/>
            <a:ext cx="3048000" cy="338554"/>
          </a:xfrm>
          <a:prstGeom prst="rect">
            <a:avLst/>
          </a:prstGeom>
          <a:noFill/>
        </p:spPr>
        <p:txBody>
          <a:bodyPr wrap="square" rtlCol="0">
            <a:spAutoFit/>
          </a:bodyPr>
          <a:lstStyle/>
          <a:p>
            <a:r>
              <a:rPr lang="en-US" sz="1600" dirty="0" smtClean="0"/>
              <a:t>Hold slight pressure downward</a:t>
            </a:r>
            <a:endParaRPr lang="en-US" sz="1600" dirty="0"/>
          </a:p>
        </p:txBody>
      </p:sp>
    </p:spTree>
    <p:extLst>
      <p:ext uri="{BB962C8B-B14F-4D97-AF65-F5344CB8AC3E}">
        <p14:creationId xmlns:p14="http://schemas.microsoft.com/office/powerpoint/2010/main" val="2745181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RON HANNAM\04.09.2013 TWIN VALVE POWERPOINT PHOTOS - SCALED DOWN\Front Transfer Drive Cap Remove - IMG_3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114" y="890041"/>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Front Transfer Cap Removal</a:t>
            </a:r>
            <a:endParaRPr lang="en-US" sz="2800" b="1" dirty="0"/>
          </a:p>
        </p:txBody>
      </p:sp>
      <p:sp>
        <p:nvSpPr>
          <p:cNvPr id="4" name="TextBox 3"/>
          <p:cNvSpPr txBox="1"/>
          <p:nvPr/>
        </p:nvSpPr>
        <p:spPr>
          <a:xfrm>
            <a:off x="1643109" y="4941332"/>
            <a:ext cx="5791200" cy="646331"/>
          </a:xfrm>
          <a:prstGeom prst="rect">
            <a:avLst/>
          </a:prstGeom>
          <a:noFill/>
        </p:spPr>
        <p:txBody>
          <a:bodyPr wrap="square" rtlCol="0">
            <a:spAutoFit/>
          </a:bodyPr>
          <a:lstStyle/>
          <a:p>
            <a:pPr marL="285750" indent="-285750">
              <a:buFont typeface="Arial" pitchFamily="34" charset="0"/>
              <a:buChar char="•"/>
            </a:pPr>
            <a:r>
              <a:rPr lang="en-US" dirty="0" smtClean="0"/>
              <a:t>Use a 5/32 </a:t>
            </a:r>
            <a:r>
              <a:rPr lang="en-US" dirty="0" err="1" smtClean="0"/>
              <a:t>allen</a:t>
            </a:r>
            <a:r>
              <a:rPr lang="en-US" dirty="0" smtClean="0"/>
              <a:t> wrench (T-Handle preferred)</a:t>
            </a:r>
          </a:p>
          <a:p>
            <a:pPr marL="285750" indent="-285750">
              <a:buFont typeface="Arial" pitchFamily="34" charset="0"/>
              <a:buChar char="•"/>
            </a:pPr>
            <a:r>
              <a:rPr lang="en-US" dirty="0" smtClean="0"/>
              <a:t>Remove bolts</a:t>
            </a:r>
            <a:endParaRPr lang="en-US" dirty="0"/>
          </a:p>
        </p:txBody>
      </p:sp>
    </p:spTree>
    <p:extLst>
      <p:ext uri="{BB962C8B-B14F-4D97-AF65-F5344CB8AC3E}">
        <p14:creationId xmlns:p14="http://schemas.microsoft.com/office/powerpoint/2010/main" val="250989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Front Transfer Cap Removal</a:t>
            </a:r>
            <a:endParaRPr lang="en-US" sz="2800" b="1" dirty="0"/>
          </a:p>
        </p:txBody>
      </p:sp>
      <p:pic>
        <p:nvPicPr>
          <p:cNvPr id="16386" name="Picture 2" descr="P:\RON HANNAM\04.09.2013 TWIN VALVE POWERPOINT PHOTOS - SCALED DOWN\Front Transfer Cap Off - IMG_3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0" y="675620"/>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68" y="4648200"/>
            <a:ext cx="4191000" cy="923330"/>
          </a:xfrm>
          <a:prstGeom prst="rect">
            <a:avLst/>
          </a:prstGeom>
          <a:noFill/>
        </p:spPr>
        <p:txBody>
          <a:bodyPr wrap="square" rtlCol="0">
            <a:spAutoFit/>
          </a:bodyPr>
          <a:lstStyle/>
          <a:p>
            <a:pPr marL="285750" indent="-285750">
              <a:buFont typeface="Arial" pitchFamily="34" charset="0"/>
              <a:buChar char="•"/>
            </a:pPr>
            <a:r>
              <a:rPr lang="en-US" dirty="0" smtClean="0"/>
              <a:t>After bolts are removed firmly grab transfer cap and twist and pull away from the valve body</a:t>
            </a:r>
            <a:endParaRPr lang="en-US" dirty="0"/>
          </a:p>
        </p:txBody>
      </p:sp>
      <p:pic>
        <p:nvPicPr>
          <p:cNvPr id="16387" name="Picture 3" descr="P:\RON HANNAM\04.09.2013 TWIN VALVE POWERPOINT PHOTOS - SCALED DOWN\Front Transfer Cap - IMG_3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4629705"/>
            <a:ext cx="3023616" cy="201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618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ON HANNAM\04.09.2013 TWIN VALVE POWERPOINT PHOTOS - SCALED DOWN\Front Transfer Disc - IMG_3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815" y="1265068"/>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Front Transfer Disc</a:t>
            </a:r>
            <a:endParaRPr lang="en-US" sz="2800" b="1" dirty="0"/>
          </a:p>
        </p:txBody>
      </p:sp>
      <p:sp>
        <p:nvSpPr>
          <p:cNvPr id="7" name="AutoShape 13"/>
          <p:cNvSpPr>
            <a:spLocks noChangeArrowheads="1"/>
          </p:cNvSpPr>
          <p:nvPr/>
        </p:nvSpPr>
        <p:spPr bwMode="auto">
          <a:xfrm rot="2019177" flipH="1" flipV="1">
            <a:off x="3535034" y="2331823"/>
            <a:ext cx="1843767" cy="19124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chemeClr val="tx2">
              <a:lumMod val="60000"/>
              <a:lumOff val="40000"/>
            </a:schemeClr>
          </a:solidFill>
          <a:ln w="9525">
            <a:solidFill>
              <a:schemeClr val="tx1"/>
            </a:solidFill>
            <a:miter lim="800000"/>
            <a:headEnd/>
            <a:tailEnd/>
          </a:ln>
        </p:spPr>
        <p:txBody>
          <a:bodyPr wrap="none" anchor="ctr"/>
          <a:lstStyle/>
          <a:p>
            <a:endParaRPr lang="en-US"/>
          </a:p>
        </p:txBody>
      </p:sp>
      <p:sp>
        <p:nvSpPr>
          <p:cNvPr id="4" name="TextBox 3"/>
          <p:cNvSpPr txBox="1"/>
          <p:nvPr/>
        </p:nvSpPr>
        <p:spPr>
          <a:xfrm>
            <a:off x="1398815" y="5334000"/>
            <a:ext cx="5763985" cy="369332"/>
          </a:xfrm>
          <a:prstGeom prst="rect">
            <a:avLst/>
          </a:prstGeom>
          <a:noFill/>
        </p:spPr>
        <p:txBody>
          <a:bodyPr wrap="square" rtlCol="0">
            <a:spAutoFit/>
          </a:bodyPr>
          <a:lstStyle/>
          <a:p>
            <a:r>
              <a:rPr lang="en-US" dirty="0" smtClean="0"/>
              <a:t> Raw/ Untreated water inlet flow path to Tank A for service</a:t>
            </a:r>
            <a:endParaRPr lang="en-US" dirty="0"/>
          </a:p>
        </p:txBody>
      </p:sp>
    </p:spTree>
    <p:extLst>
      <p:ext uri="{BB962C8B-B14F-4D97-AF65-F5344CB8AC3E}">
        <p14:creationId xmlns:p14="http://schemas.microsoft.com/office/powerpoint/2010/main" val="1527477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RON HANNAM\04.09.2013 TWIN VALVE POWERPOINT PHOTOS - SCALED DOWN\Front Transfer Disc Remove - IMG_3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114" y="1295400"/>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Remove Front Transfer Disc</a:t>
            </a:r>
            <a:endParaRPr lang="en-US" sz="2800" b="1" dirty="0"/>
          </a:p>
        </p:txBody>
      </p:sp>
      <p:sp>
        <p:nvSpPr>
          <p:cNvPr id="4" name="TextBox 3"/>
          <p:cNvSpPr txBox="1"/>
          <p:nvPr/>
        </p:nvSpPr>
        <p:spPr>
          <a:xfrm>
            <a:off x="1668114" y="5410200"/>
            <a:ext cx="5852160" cy="369332"/>
          </a:xfrm>
          <a:prstGeom prst="rect">
            <a:avLst/>
          </a:prstGeom>
          <a:noFill/>
        </p:spPr>
        <p:txBody>
          <a:bodyPr wrap="square" rtlCol="0">
            <a:spAutoFit/>
          </a:bodyPr>
          <a:lstStyle/>
          <a:p>
            <a:pPr algn="ctr"/>
            <a:r>
              <a:rPr lang="en-US" dirty="0" smtClean="0"/>
              <a:t>Simply pull out disc away from valve body</a:t>
            </a:r>
            <a:endParaRPr lang="en-US" dirty="0"/>
          </a:p>
        </p:txBody>
      </p:sp>
    </p:spTree>
    <p:extLst>
      <p:ext uri="{BB962C8B-B14F-4D97-AF65-F5344CB8AC3E}">
        <p14:creationId xmlns:p14="http://schemas.microsoft.com/office/powerpoint/2010/main" val="380213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9251"/>
            <a:ext cx="9144000" cy="584775"/>
          </a:xfrm>
          <a:prstGeom prst="rect">
            <a:avLst/>
          </a:prstGeom>
          <a:noFill/>
        </p:spPr>
        <p:txBody>
          <a:bodyPr wrap="square" rtlCol="0">
            <a:spAutoFit/>
          </a:bodyPr>
          <a:lstStyle/>
          <a:p>
            <a:pPr algn="ctr"/>
            <a:r>
              <a:rPr lang="en-US" sz="3200" b="1" dirty="0" smtClean="0"/>
              <a:t>WS1TT Single Head Twin Top View</a:t>
            </a:r>
            <a:endParaRPr lang="en-US" sz="3200" b="1" dirty="0"/>
          </a:p>
        </p:txBody>
      </p:sp>
      <p:pic>
        <p:nvPicPr>
          <p:cNvPr id="8194" name="Picture 2" descr="P:\RON HANNAM\04.09.2013 TWIN VALVE POWERPOINT PHOTOS - SCALED DOWN\Top View of Twin Valve - IMG_32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990600"/>
            <a:ext cx="8661311" cy="4656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49530" y="1752600"/>
            <a:ext cx="1371600" cy="646331"/>
          </a:xfrm>
          <a:prstGeom prst="rect">
            <a:avLst/>
          </a:prstGeom>
          <a:noFill/>
        </p:spPr>
        <p:txBody>
          <a:bodyPr wrap="square" rtlCol="0">
            <a:spAutoFit/>
          </a:bodyPr>
          <a:lstStyle/>
          <a:p>
            <a:pPr algn="ctr"/>
            <a:r>
              <a:rPr lang="en-US" dirty="0" smtClean="0"/>
              <a:t>Brine Connection</a:t>
            </a:r>
            <a:endParaRPr lang="en-US" dirty="0"/>
          </a:p>
        </p:txBody>
      </p:sp>
      <p:sp>
        <p:nvSpPr>
          <p:cNvPr id="6" name="TextBox 5"/>
          <p:cNvSpPr txBox="1"/>
          <p:nvPr/>
        </p:nvSpPr>
        <p:spPr>
          <a:xfrm>
            <a:off x="1790700" y="4724400"/>
            <a:ext cx="1295400" cy="646331"/>
          </a:xfrm>
          <a:prstGeom prst="rect">
            <a:avLst/>
          </a:prstGeom>
          <a:noFill/>
        </p:spPr>
        <p:txBody>
          <a:bodyPr wrap="square" rtlCol="0">
            <a:spAutoFit/>
          </a:bodyPr>
          <a:lstStyle/>
          <a:p>
            <a:pPr algn="ctr"/>
            <a:r>
              <a:rPr lang="en-US" dirty="0" smtClean="0"/>
              <a:t>Drain Connection</a:t>
            </a:r>
            <a:endParaRPr lang="en-US" dirty="0"/>
          </a:p>
        </p:txBody>
      </p:sp>
      <p:sp>
        <p:nvSpPr>
          <p:cNvPr id="7" name="TextBox 6"/>
          <p:cNvSpPr txBox="1"/>
          <p:nvPr/>
        </p:nvSpPr>
        <p:spPr>
          <a:xfrm>
            <a:off x="152400" y="1066800"/>
            <a:ext cx="2286000" cy="1200329"/>
          </a:xfrm>
          <a:prstGeom prst="rect">
            <a:avLst/>
          </a:prstGeom>
          <a:noFill/>
        </p:spPr>
        <p:txBody>
          <a:bodyPr wrap="square" rtlCol="0">
            <a:spAutoFit/>
          </a:bodyPr>
          <a:lstStyle/>
          <a:p>
            <a:pPr algn="ctr"/>
            <a:r>
              <a:rPr lang="en-US" dirty="0" smtClean="0"/>
              <a:t>Factory Cross-over Tubes for 10” Diameter Tanks and Smaller</a:t>
            </a:r>
            <a:endParaRPr lang="en-US" dirty="0"/>
          </a:p>
        </p:txBody>
      </p:sp>
      <p:sp>
        <p:nvSpPr>
          <p:cNvPr id="8" name="TextBox 7"/>
          <p:cNvSpPr txBox="1"/>
          <p:nvPr/>
        </p:nvSpPr>
        <p:spPr>
          <a:xfrm>
            <a:off x="152400" y="6172200"/>
            <a:ext cx="5105400" cy="369332"/>
          </a:xfrm>
          <a:prstGeom prst="rect">
            <a:avLst/>
          </a:prstGeom>
          <a:noFill/>
        </p:spPr>
        <p:txBody>
          <a:bodyPr wrap="square" rtlCol="0">
            <a:spAutoFit/>
          </a:bodyPr>
          <a:lstStyle/>
          <a:p>
            <a:r>
              <a:rPr lang="en-US" dirty="0" smtClean="0"/>
              <a:t>Factory Cross-over Tubes will work with Tank Jackets</a:t>
            </a:r>
            <a:endParaRPr lang="en-US" dirty="0"/>
          </a:p>
        </p:txBody>
      </p:sp>
      <p:sp>
        <p:nvSpPr>
          <p:cNvPr id="9" name="TextBox 8"/>
          <p:cNvSpPr txBox="1"/>
          <p:nvPr/>
        </p:nvSpPr>
        <p:spPr>
          <a:xfrm>
            <a:off x="8001000" y="3962400"/>
            <a:ext cx="838200" cy="369332"/>
          </a:xfrm>
          <a:prstGeom prst="rect">
            <a:avLst/>
          </a:prstGeom>
          <a:noFill/>
        </p:spPr>
        <p:txBody>
          <a:bodyPr wrap="square" rtlCol="0">
            <a:spAutoFit/>
          </a:bodyPr>
          <a:lstStyle/>
          <a:p>
            <a:r>
              <a:rPr lang="en-US" dirty="0" smtClean="0"/>
              <a:t>Inlet</a:t>
            </a:r>
            <a:endParaRPr lang="en-US" dirty="0"/>
          </a:p>
        </p:txBody>
      </p:sp>
      <p:sp>
        <p:nvSpPr>
          <p:cNvPr id="10" name="TextBox 9"/>
          <p:cNvSpPr txBox="1"/>
          <p:nvPr/>
        </p:nvSpPr>
        <p:spPr>
          <a:xfrm>
            <a:off x="8001000" y="2949330"/>
            <a:ext cx="990600" cy="369332"/>
          </a:xfrm>
          <a:prstGeom prst="rect">
            <a:avLst/>
          </a:prstGeom>
          <a:noFill/>
        </p:spPr>
        <p:txBody>
          <a:bodyPr wrap="square" rtlCol="0">
            <a:spAutoFit/>
          </a:bodyPr>
          <a:lstStyle/>
          <a:p>
            <a:r>
              <a:rPr lang="en-US" dirty="0" smtClean="0"/>
              <a:t>Outlet</a:t>
            </a:r>
            <a:endParaRPr lang="en-US" dirty="0"/>
          </a:p>
        </p:txBody>
      </p:sp>
      <p:sp>
        <p:nvSpPr>
          <p:cNvPr id="11" name="TextBox 10"/>
          <p:cNvSpPr txBox="1"/>
          <p:nvPr/>
        </p:nvSpPr>
        <p:spPr>
          <a:xfrm>
            <a:off x="6924675" y="1403866"/>
            <a:ext cx="1447800" cy="369332"/>
          </a:xfrm>
          <a:prstGeom prst="rect">
            <a:avLst/>
          </a:prstGeom>
          <a:noFill/>
        </p:spPr>
        <p:txBody>
          <a:bodyPr wrap="square" rtlCol="0">
            <a:spAutoFit/>
          </a:bodyPr>
          <a:lstStyle/>
          <a:p>
            <a:pPr algn="ctr"/>
            <a:r>
              <a:rPr lang="en-US" dirty="0" smtClean="0"/>
              <a:t>Meter Port</a:t>
            </a:r>
            <a:endParaRPr lang="en-US" dirty="0"/>
          </a:p>
        </p:txBody>
      </p:sp>
      <p:cxnSp>
        <p:nvCxnSpPr>
          <p:cNvPr id="13" name="Straight Arrow Connector 12"/>
          <p:cNvCxnSpPr>
            <a:stCxn id="5" idx="2"/>
          </p:cNvCxnSpPr>
          <p:nvPr/>
        </p:nvCxnSpPr>
        <p:spPr>
          <a:xfrm>
            <a:off x="3635330" y="2398931"/>
            <a:ext cx="784270" cy="3238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9400" y="4572000"/>
            <a:ext cx="1169965" cy="381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2"/>
          </p:cNvCxnSpPr>
          <p:nvPr/>
        </p:nvCxnSpPr>
        <p:spPr>
          <a:xfrm flipH="1">
            <a:off x="7261270" y="1773198"/>
            <a:ext cx="387305" cy="625733"/>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90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RON HANNAM\04.09.2013 TWIN VALVE POWERPOINT PHOTOS - SCALED DOWN\Transfer Disc Front Side - IMG_3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 y="1447802"/>
            <a:ext cx="4486656" cy="298993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P:\RON HANNAM\04.09.2013 TWIN VALVE POWERPOINT PHOTOS - SCALED DOWN\Transfer Disc Seal Surface -  IMG_32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344" y="1447802"/>
            <a:ext cx="4486656" cy="2989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Transfer Disc</a:t>
            </a:r>
            <a:endParaRPr lang="en-US" sz="2800" b="1" dirty="0"/>
          </a:p>
        </p:txBody>
      </p:sp>
      <p:sp>
        <p:nvSpPr>
          <p:cNvPr id="4" name="TextBox 3"/>
          <p:cNvSpPr txBox="1"/>
          <p:nvPr/>
        </p:nvSpPr>
        <p:spPr>
          <a:xfrm>
            <a:off x="22194" y="4541214"/>
            <a:ext cx="4463723" cy="369332"/>
          </a:xfrm>
          <a:prstGeom prst="rect">
            <a:avLst/>
          </a:prstGeom>
          <a:noFill/>
        </p:spPr>
        <p:txBody>
          <a:bodyPr wrap="square" rtlCol="0">
            <a:spAutoFit/>
          </a:bodyPr>
          <a:lstStyle/>
          <a:p>
            <a:pPr algn="ctr"/>
            <a:r>
              <a:rPr lang="en-US" dirty="0" smtClean="0"/>
              <a:t>Front Side</a:t>
            </a:r>
            <a:endParaRPr lang="en-US" dirty="0"/>
          </a:p>
        </p:txBody>
      </p:sp>
      <p:sp>
        <p:nvSpPr>
          <p:cNvPr id="8" name="TextBox 7"/>
          <p:cNvSpPr txBox="1"/>
          <p:nvPr/>
        </p:nvSpPr>
        <p:spPr>
          <a:xfrm>
            <a:off x="4668810" y="4508948"/>
            <a:ext cx="4463723" cy="369332"/>
          </a:xfrm>
          <a:prstGeom prst="rect">
            <a:avLst/>
          </a:prstGeom>
          <a:noFill/>
        </p:spPr>
        <p:txBody>
          <a:bodyPr wrap="square" rtlCol="0">
            <a:spAutoFit/>
          </a:bodyPr>
          <a:lstStyle/>
          <a:p>
            <a:pPr algn="ctr"/>
            <a:r>
              <a:rPr lang="en-US" dirty="0" smtClean="0"/>
              <a:t>Seal Surface Side</a:t>
            </a:r>
            <a:endParaRPr lang="en-US" dirty="0"/>
          </a:p>
        </p:txBody>
      </p:sp>
      <p:sp>
        <p:nvSpPr>
          <p:cNvPr id="5" name="TextBox 4"/>
          <p:cNvSpPr txBox="1"/>
          <p:nvPr/>
        </p:nvSpPr>
        <p:spPr>
          <a:xfrm>
            <a:off x="4668810" y="5029200"/>
            <a:ext cx="4463723" cy="646331"/>
          </a:xfrm>
          <a:prstGeom prst="rect">
            <a:avLst/>
          </a:prstGeom>
          <a:noFill/>
        </p:spPr>
        <p:txBody>
          <a:bodyPr wrap="square" rtlCol="0">
            <a:spAutoFit/>
          </a:bodyPr>
          <a:lstStyle/>
          <a:p>
            <a:pPr marL="285750" indent="-285750">
              <a:buFont typeface="Arial" pitchFamily="34" charset="0"/>
              <a:buChar char="•"/>
            </a:pPr>
            <a:r>
              <a:rPr lang="en-US" dirty="0" smtClean="0"/>
              <a:t>Seal surface side has a friction reducing coating</a:t>
            </a:r>
            <a:endParaRPr lang="en-US" dirty="0"/>
          </a:p>
        </p:txBody>
      </p:sp>
    </p:spTree>
    <p:extLst>
      <p:ext uri="{BB962C8B-B14F-4D97-AF65-F5344CB8AC3E}">
        <p14:creationId xmlns:p14="http://schemas.microsoft.com/office/powerpoint/2010/main" val="1348559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RON HANNAM\04.09.2013 TWIN VALVE POWERPOINT PHOTOS - SCALED DOWN\Front Transfer Seals - IMG_3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50" y="990600"/>
            <a:ext cx="4876800" cy="3249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Remove Front Transfer Disc Seals</a:t>
            </a:r>
            <a:endParaRPr lang="en-US" sz="2800" b="1" dirty="0"/>
          </a:p>
        </p:txBody>
      </p:sp>
      <p:pic>
        <p:nvPicPr>
          <p:cNvPr id="20483" name="Picture 3" descr="P:\RON HANNAM\04.09.2013 TWIN VALVE POWERPOINT PHOTOS - SCALED DOWN\Front Transfer Seals Remove - IMG_3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720" y="1234185"/>
            <a:ext cx="4047744" cy="26974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8720" y="4052234"/>
            <a:ext cx="4047744" cy="369332"/>
          </a:xfrm>
          <a:prstGeom prst="rect">
            <a:avLst/>
          </a:prstGeom>
          <a:noFill/>
        </p:spPr>
        <p:txBody>
          <a:bodyPr wrap="square" rtlCol="0">
            <a:spAutoFit/>
          </a:bodyPr>
          <a:lstStyle/>
          <a:p>
            <a:pPr marL="285750" indent="-285750">
              <a:buFont typeface="Arial" pitchFamily="34" charset="0"/>
              <a:buChar char="•"/>
            </a:pPr>
            <a:r>
              <a:rPr lang="en-US" dirty="0" smtClean="0"/>
              <a:t>Carefully pick out seal from port cavity</a:t>
            </a:r>
            <a:endParaRPr lang="en-US" dirty="0"/>
          </a:p>
        </p:txBody>
      </p:sp>
    </p:spTree>
    <p:extLst>
      <p:ext uri="{BB962C8B-B14F-4D97-AF65-F5344CB8AC3E}">
        <p14:creationId xmlns:p14="http://schemas.microsoft.com/office/powerpoint/2010/main" val="95534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RON HANNAM\04.09.2013 TWIN VALVE POWERPOINT PHOTOS - SCALED DOWN\Transfer Drive Seals - IMG_32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083939" cy="3260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Front Transfer Disc Seals</a:t>
            </a:r>
            <a:endParaRPr lang="en-US" sz="2800" b="1" dirty="0"/>
          </a:p>
        </p:txBody>
      </p:sp>
      <p:pic>
        <p:nvPicPr>
          <p:cNvPr id="21507" name="Picture 3" descr="P:\RON HANNAM\04.09.2013 TWIN VALVE POWERPOINT PHOTOS - SCALED DOWN\Transfer Drive Seal Lip - IMG_3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066799"/>
            <a:ext cx="2830513" cy="1858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799" y="5257800"/>
            <a:ext cx="4083939" cy="1200329"/>
          </a:xfrm>
          <a:prstGeom prst="rect">
            <a:avLst/>
          </a:prstGeom>
          <a:noFill/>
        </p:spPr>
        <p:txBody>
          <a:bodyPr wrap="square" rtlCol="0">
            <a:spAutoFit/>
          </a:bodyPr>
          <a:lstStyle/>
          <a:p>
            <a:pPr marL="285750" indent="-285750">
              <a:buFont typeface="Arial" pitchFamily="34" charset="0"/>
              <a:buChar char="•"/>
            </a:pPr>
            <a:r>
              <a:rPr lang="en-US" dirty="0" smtClean="0"/>
              <a:t>Transfer seals are the same in the front and back transfer side of the valve</a:t>
            </a:r>
          </a:p>
          <a:p>
            <a:pPr marL="285750" indent="-285750">
              <a:buFont typeface="Arial" pitchFamily="34" charset="0"/>
              <a:buChar char="•"/>
            </a:pPr>
            <a:r>
              <a:rPr lang="en-US" dirty="0" smtClean="0"/>
              <a:t>Same material as spacer stack seals</a:t>
            </a:r>
            <a:endParaRPr lang="en-US" dirty="0"/>
          </a:p>
        </p:txBody>
      </p:sp>
      <p:sp>
        <p:nvSpPr>
          <p:cNvPr id="6" name="TextBox 5"/>
          <p:cNvSpPr txBox="1"/>
          <p:nvPr/>
        </p:nvSpPr>
        <p:spPr>
          <a:xfrm>
            <a:off x="5181599" y="3200400"/>
            <a:ext cx="2830513" cy="1200329"/>
          </a:xfrm>
          <a:prstGeom prst="rect">
            <a:avLst/>
          </a:prstGeom>
          <a:noFill/>
        </p:spPr>
        <p:txBody>
          <a:bodyPr wrap="square" rtlCol="0">
            <a:spAutoFit/>
          </a:bodyPr>
          <a:lstStyle/>
          <a:p>
            <a:pPr marL="285750" indent="-285750">
              <a:buFont typeface="Arial" pitchFamily="34" charset="0"/>
              <a:buChar char="•"/>
            </a:pPr>
            <a:r>
              <a:rPr lang="en-US" dirty="0" smtClean="0"/>
              <a:t>All seals have a lip, it is important that this lip faces out when installing seals into cavity ports</a:t>
            </a:r>
            <a:endParaRPr lang="en-US" dirty="0"/>
          </a:p>
        </p:txBody>
      </p:sp>
    </p:spTree>
    <p:extLst>
      <p:ext uri="{BB962C8B-B14F-4D97-AF65-F5344CB8AC3E}">
        <p14:creationId xmlns:p14="http://schemas.microsoft.com/office/powerpoint/2010/main" val="311470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RON HANNAM\04.09.2013 TWIN VALVE POWERPOINT PHOTOS - SCALED DOWN\Front Transfer Ports - IMG_3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8" y="936139"/>
            <a:ext cx="6096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Front Transfer Ports</a:t>
            </a:r>
            <a:endParaRPr lang="en-US" sz="2800" b="1" dirty="0"/>
          </a:p>
        </p:txBody>
      </p:sp>
      <p:sp>
        <p:nvSpPr>
          <p:cNvPr id="4" name="TextBox 3"/>
          <p:cNvSpPr txBox="1"/>
          <p:nvPr/>
        </p:nvSpPr>
        <p:spPr>
          <a:xfrm>
            <a:off x="152400" y="5105400"/>
            <a:ext cx="8915400" cy="1200329"/>
          </a:xfrm>
          <a:prstGeom prst="rect">
            <a:avLst/>
          </a:prstGeom>
          <a:noFill/>
        </p:spPr>
        <p:txBody>
          <a:bodyPr wrap="square" rtlCol="0">
            <a:spAutoFit/>
          </a:bodyPr>
          <a:lstStyle/>
          <a:p>
            <a:pPr marL="285750" indent="-285750">
              <a:buFont typeface="Arial" pitchFamily="34" charset="0"/>
              <a:buChar char="•"/>
            </a:pPr>
            <a:r>
              <a:rPr lang="en-US" dirty="0" smtClean="0"/>
              <a:t>With transfer cap off, think of reading from left to right, therefore the lower port on the left is for Tank A and the lower port on the right is for Tank B</a:t>
            </a:r>
          </a:p>
          <a:p>
            <a:pPr marL="285750" indent="-285750">
              <a:buFont typeface="Arial" pitchFamily="34" charset="0"/>
              <a:buChar char="•"/>
            </a:pPr>
            <a:r>
              <a:rPr lang="en-US" dirty="0" smtClean="0"/>
              <a:t>The upper port is the regenerant top of tank port that ties the regenerant to A or B during regeneration </a:t>
            </a:r>
            <a:endParaRPr lang="en-US" dirty="0"/>
          </a:p>
        </p:txBody>
      </p:sp>
      <p:sp>
        <p:nvSpPr>
          <p:cNvPr id="6" name="Rectangle 5"/>
          <p:cNvSpPr/>
          <p:nvPr/>
        </p:nvSpPr>
        <p:spPr>
          <a:xfrm>
            <a:off x="3864502" y="2743200"/>
            <a:ext cx="495649" cy="707886"/>
          </a:xfrm>
          <a:prstGeom prst="rect">
            <a:avLst/>
          </a:prstGeom>
          <a:noFill/>
          <a:ln>
            <a:no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4000" b="1" cap="none" spc="0" dirty="0" smtClean="0">
                <a:ln w="17780" cmpd="sng">
                  <a:solidFill>
                    <a:srgbClr val="FFFFFF"/>
                  </a:solidFill>
                  <a:prstDash val="solid"/>
                  <a:miter lim="800000"/>
                </a:ln>
                <a:solidFill>
                  <a:schemeClr val="accent1">
                    <a:lumMod val="75000"/>
                  </a:schemeClr>
                </a:solidFill>
                <a:effectLst>
                  <a:outerShdw blurRad="50800" algn="tl" rotWithShape="0">
                    <a:srgbClr val="000000"/>
                  </a:outerShdw>
                </a:effectLst>
              </a:rPr>
              <a:t>A</a:t>
            </a:r>
            <a:endParaRPr lang="en-US" sz="4000" b="1" cap="none" spc="0" dirty="0">
              <a:ln w="17780" cmpd="sng">
                <a:solidFill>
                  <a:srgbClr val="FFFFFF"/>
                </a:solidFill>
                <a:prstDash val="solid"/>
                <a:miter lim="800000"/>
              </a:ln>
              <a:solidFill>
                <a:schemeClr val="accent1">
                  <a:lumMod val="75000"/>
                </a:schemeClr>
              </a:solidFill>
              <a:effectLst>
                <a:outerShdw blurRad="50800" algn="tl" rotWithShape="0">
                  <a:srgbClr val="000000"/>
                </a:outerShdw>
              </a:effectLst>
            </a:endParaRPr>
          </a:p>
        </p:txBody>
      </p:sp>
      <p:sp>
        <p:nvSpPr>
          <p:cNvPr id="8" name="Rectangle 7"/>
          <p:cNvSpPr/>
          <p:nvPr/>
        </p:nvSpPr>
        <p:spPr>
          <a:xfrm>
            <a:off x="4736422" y="2734636"/>
            <a:ext cx="471604" cy="707886"/>
          </a:xfrm>
          <a:prstGeom prst="rect">
            <a:avLst/>
          </a:prstGeom>
          <a:noFill/>
          <a:ln>
            <a:no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4000" b="1" dirty="0" smtClean="0">
                <a:ln w="17780" cmpd="sng">
                  <a:solidFill>
                    <a:srgbClr val="FFFFFF"/>
                  </a:solidFill>
                  <a:prstDash val="solid"/>
                  <a:miter lim="800000"/>
                </a:ln>
                <a:solidFill>
                  <a:schemeClr val="accent1">
                    <a:lumMod val="75000"/>
                  </a:schemeClr>
                </a:solidFill>
                <a:effectLst>
                  <a:outerShdw blurRad="50800" algn="tl" rotWithShape="0">
                    <a:srgbClr val="000000"/>
                  </a:outerShdw>
                </a:effectLst>
              </a:rPr>
              <a:t>B</a:t>
            </a:r>
            <a:endParaRPr lang="en-US" sz="4000" b="1" cap="none" spc="0" dirty="0">
              <a:ln w="17780" cmpd="sng">
                <a:solidFill>
                  <a:srgbClr val="FFFFFF"/>
                </a:solidFill>
                <a:prstDash val="solid"/>
                <a:miter lim="800000"/>
              </a:ln>
              <a:solidFill>
                <a:schemeClr val="accent1">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3183293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RON HANNAM\04.09.2013 TWIN VALVE POWERPOINT PHOTOS - SCALED DOWN\Back Transfer Valve Cover Remove - IMG_3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74" y="990600"/>
            <a:ext cx="6339840" cy="4224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Back Transfer Drive Cover Removal</a:t>
            </a:r>
            <a:endParaRPr lang="en-US" sz="2800" b="1" dirty="0"/>
          </a:p>
        </p:txBody>
      </p:sp>
      <p:sp>
        <p:nvSpPr>
          <p:cNvPr id="4" name="TextBox 3"/>
          <p:cNvSpPr txBox="1"/>
          <p:nvPr/>
        </p:nvSpPr>
        <p:spPr>
          <a:xfrm>
            <a:off x="1424274" y="5410200"/>
            <a:ext cx="6339840" cy="369332"/>
          </a:xfrm>
          <a:prstGeom prst="rect">
            <a:avLst/>
          </a:prstGeom>
          <a:noFill/>
        </p:spPr>
        <p:txBody>
          <a:bodyPr wrap="square" rtlCol="0">
            <a:spAutoFit/>
          </a:bodyPr>
          <a:lstStyle/>
          <a:p>
            <a:pPr marL="285750" indent="-285750">
              <a:buFont typeface="Arial" pitchFamily="34" charset="0"/>
              <a:buChar char="•"/>
            </a:pPr>
            <a:r>
              <a:rPr lang="en-US" dirty="0" smtClean="0"/>
              <a:t>Carefully lift out on cover locking tabs to remove drive cover</a:t>
            </a:r>
            <a:endParaRPr lang="en-US" dirty="0"/>
          </a:p>
        </p:txBody>
      </p:sp>
    </p:spTree>
    <p:extLst>
      <p:ext uri="{BB962C8B-B14F-4D97-AF65-F5344CB8AC3E}">
        <p14:creationId xmlns:p14="http://schemas.microsoft.com/office/powerpoint/2010/main" val="424361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RON HANNAM\04.09.2013 TWIN VALVE POWERPOINT PHOTOS - SCALED DOWN\Back Transfer Valve Motor Remove - IMG_3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74" y="914400"/>
            <a:ext cx="6339840" cy="4224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Motor Removal</a:t>
            </a:r>
            <a:endParaRPr lang="en-US" sz="2800" b="1" dirty="0"/>
          </a:p>
        </p:txBody>
      </p:sp>
      <p:sp>
        <p:nvSpPr>
          <p:cNvPr id="6" name="AutoShape 1045"/>
          <p:cNvSpPr>
            <a:spLocks noChangeArrowheads="1"/>
          </p:cNvSpPr>
          <p:nvPr/>
        </p:nvSpPr>
        <p:spPr bwMode="auto">
          <a:xfrm rot="18231707">
            <a:off x="5770985" y="3133732"/>
            <a:ext cx="1143000" cy="317731"/>
          </a:xfrm>
          <a:custGeom>
            <a:avLst/>
            <a:gdLst>
              <a:gd name="T0" fmla="*/ 2147483647 w 21600"/>
              <a:gd name="T1" fmla="*/ 0 h 21600"/>
              <a:gd name="T2" fmla="*/ 0 w 21600"/>
              <a:gd name="T3" fmla="*/ 1332327035 h 21600"/>
              <a:gd name="T4" fmla="*/ 2147483647 w 21600"/>
              <a:gd name="T5" fmla="*/ 2147483647 h 21600"/>
              <a:gd name="T6" fmla="*/ 2147483647 w 21600"/>
              <a:gd name="T7" fmla="*/ 1332327035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lgn="ctr"/>
            <a:endParaRPr lang="en-US"/>
          </a:p>
        </p:txBody>
      </p:sp>
      <p:sp>
        <p:nvSpPr>
          <p:cNvPr id="4" name="TextBox 3"/>
          <p:cNvSpPr txBox="1"/>
          <p:nvPr/>
        </p:nvSpPr>
        <p:spPr>
          <a:xfrm>
            <a:off x="1424274" y="5257800"/>
            <a:ext cx="6339840" cy="369332"/>
          </a:xfrm>
          <a:prstGeom prst="rect">
            <a:avLst/>
          </a:prstGeom>
          <a:noFill/>
        </p:spPr>
        <p:txBody>
          <a:bodyPr wrap="square" rtlCol="0">
            <a:spAutoFit/>
          </a:bodyPr>
          <a:lstStyle/>
          <a:p>
            <a:pPr marL="285750" indent="-285750">
              <a:buFont typeface="Arial" pitchFamily="34" charset="0"/>
              <a:buChar char="•"/>
            </a:pPr>
            <a:r>
              <a:rPr lang="en-US" dirty="0" smtClean="0"/>
              <a:t>Squeeze spring clip in to remove transfer drive motor </a:t>
            </a:r>
            <a:endParaRPr lang="en-US" dirty="0"/>
          </a:p>
        </p:txBody>
      </p:sp>
    </p:spTree>
    <p:extLst>
      <p:ext uri="{BB962C8B-B14F-4D97-AF65-F5344CB8AC3E}">
        <p14:creationId xmlns:p14="http://schemas.microsoft.com/office/powerpoint/2010/main" val="955835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ON HANNAM\04.09.2013 TWIN VALVE POWERPOINT PHOTOS - SCALED DOWN\Back Transfer Valve Gear Cover Remove - IMG_32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74" y="838200"/>
            <a:ext cx="6339840" cy="4224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Gear Cover Removal</a:t>
            </a:r>
            <a:endParaRPr lang="en-US" sz="2800" b="1" dirty="0"/>
          </a:p>
        </p:txBody>
      </p:sp>
      <p:sp>
        <p:nvSpPr>
          <p:cNvPr id="4" name="TextBox 3"/>
          <p:cNvSpPr txBox="1"/>
          <p:nvPr/>
        </p:nvSpPr>
        <p:spPr>
          <a:xfrm>
            <a:off x="1424274" y="5257800"/>
            <a:ext cx="6339840" cy="369332"/>
          </a:xfrm>
          <a:prstGeom prst="rect">
            <a:avLst/>
          </a:prstGeom>
          <a:noFill/>
        </p:spPr>
        <p:txBody>
          <a:bodyPr wrap="square" rtlCol="0">
            <a:spAutoFit/>
          </a:bodyPr>
          <a:lstStyle/>
          <a:p>
            <a:pPr marL="285750" indent="-285750">
              <a:buFont typeface="Arial" pitchFamily="34" charset="0"/>
              <a:buChar char="•"/>
            </a:pPr>
            <a:r>
              <a:rPr lang="en-US" dirty="0" smtClean="0"/>
              <a:t>Use a Phillips screw driver to remove gear cover screws </a:t>
            </a:r>
            <a:endParaRPr lang="en-US" dirty="0"/>
          </a:p>
        </p:txBody>
      </p:sp>
    </p:spTree>
    <p:extLst>
      <p:ext uri="{BB962C8B-B14F-4D97-AF65-F5344CB8AC3E}">
        <p14:creationId xmlns:p14="http://schemas.microsoft.com/office/powerpoint/2010/main" val="613779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RON HANNAM\04.09.2013 TWIN VALVE POWERPOINT PHOTOS - SCALED DOWN\Back Transfer Valve Gear Cover Remove Part 2 - IMG_32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1622"/>
            <a:ext cx="4584192" cy="305493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RON HANNAM\04.09.2013 TWIN VALVE POWERPOINT PHOTOS - SCALED DOWN\Back Transfer Valve Gears - IMG_3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150" y="1061622"/>
            <a:ext cx="4584192" cy="30549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Gear Cover Removal</a:t>
            </a:r>
            <a:endParaRPr lang="en-US" sz="2800" b="1" dirty="0"/>
          </a:p>
        </p:txBody>
      </p:sp>
      <p:sp>
        <p:nvSpPr>
          <p:cNvPr id="4" name="TextBox 3"/>
          <p:cNvSpPr txBox="1"/>
          <p:nvPr/>
        </p:nvSpPr>
        <p:spPr>
          <a:xfrm>
            <a:off x="22194" y="4343400"/>
            <a:ext cx="9144000" cy="369332"/>
          </a:xfrm>
          <a:prstGeom prst="rect">
            <a:avLst/>
          </a:prstGeom>
          <a:noFill/>
        </p:spPr>
        <p:txBody>
          <a:bodyPr wrap="square" rtlCol="0">
            <a:spAutoFit/>
          </a:bodyPr>
          <a:lstStyle/>
          <a:p>
            <a:pPr marL="285750" indent="-285750" algn="ctr">
              <a:buFont typeface="Arial" pitchFamily="34" charset="0"/>
              <a:buChar char="•"/>
            </a:pPr>
            <a:r>
              <a:rPr lang="en-US" dirty="0" smtClean="0"/>
              <a:t>Once screws are removed simply pull gear cover off away from valve body</a:t>
            </a:r>
            <a:endParaRPr lang="en-US" dirty="0"/>
          </a:p>
        </p:txBody>
      </p:sp>
    </p:spTree>
    <p:extLst>
      <p:ext uri="{BB962C8B-B14F-4D97-AF65-F5344CB8AC3E}">
        <p14:creationId xmlns:p14="http://schemas.microsoft.com/office/powerpoint/2010/main" val="143968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RON HANNAM\04.09.2013 TWIN VALVE POWERPOINT PHOTOS - SCALED DOWN\Back Transfer Valve Gears Remove - IMG_32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 y="1142999"/>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P:\RON HANNAM\04.09.2013 TWIN VALVE POWERPOINT PHOTOS - SCALED DOWN\Back Transfer Valve Main Gear Remove - IMG_3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880" y="1143000"/>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Gears &amp; Main Gear Removal</a:t>
            </a:r>
            <a:endParaRPr lang="en-US" sz="2800" b="1" dirty="0"/>
          </a:p>
        </p:txBody>
      </p:sp>
      <p:sp>
        <p:nvSpPr>
          <p:cNvPr id="4" name="TextBox 3"/>
          <p:cNvSpPr txBox="1"/>
          <p:nvPr/>
        </p:nvSpPr>
        <p:spPr>
          <a:xfrm>
            <a:off x="22194" y="4191000"/>
            <a:ext cx="4369146" cy="369332"/>
          </a:xfrm>
          <a:prstGeom prst="rect">
            <a:avLst/>
          </a:prstGeom>
          <a:noFill/>
        </p:spPr>
        <p:txBody>
          <a:bodyPr wrap="square" rtlCol="0">
            <a:spAutoFit/>
          </a:bodyPr>
          <a:lstStyle/>
          <a:p>
            <a:pPr marL="285750" indent="-285750">
              <a:buFont typeface="Arial" pitchFamily="34" charset="0"/>
              <a:buChar char="•"/>
            </a:pPr>
            <a:r>
              <a:rPr lang="en-US" dirty="0" smtClean="0"/>
              <a:t>First remove small reduction drive gears</a:t>
            </a:r>
            <a:endParaRPr lang="en-US" dirty="0"/>
          </a:p>
        </p:txBody>
      </p:sp>
      <p:sp>
        <p:nvSpPr>
          <p:cNvPr id="8" name="TextBox 7"/>
          <p:cNvSpPr txBox="1"/>
          <p:nvPr/>
        </p:nvSpPr>
        <p:spPr>
          <a:xfrm>
            <a:off x="4754880" y="4216322"/>
            <a:ext cx="4369146" cy="1200329"/>
          </a:xfrm>
          <a:prstGeom prst="rect">
            <a:avLst/>
          </a:prstGeom>
          <a:noFill/>
        </p:spPr>
        <p:txBody>
          <a:bodyPr wrap="square" rtlCol="0">
            <a:spAutoFit/>
          </a:bodyPr>
          <a:lstStyle/>
          <a:p>
            <a:pPr marL="285750" indent="-285750">
              <a:buFont typeface="Arial" pitchFamily="34" charset="0"/>
              <a:buChar char="•"/>
            </a:pPr>
            <a:r>
              <a:rPr lang="en-US" dirty="0" smtClean="0"/>
              <a:t>Then the main transfer drive gear can be removed</a:t>
            </a:r>
          </a:p>
          <a:p>
            <a:pPr marL="285750" indent="-285750">
              <a:buFont typeface="Arial" pitchFamily="34" charset="0"/>
              <a:buChar char="•"/>
            </a:pPr>
            <a:r>
              <a:rPr lang="en-US" dirty="0" smtClean="0"/>
              <a:t>Firmly grab main transfer drive gear and pull away from valve body</a:t>
            </a:r>
            <a:endParaRPr lang="en-US" dirty="0"/>
          </a:p>
        </p:txBody>
      </p:sp>
    </p:spTree>
    <p:extLst>
      <p:ext uri="{BB962C8B-B14F-4D97-AF65-F5344CB8AC3E}">
        <p14:creationId xmlns:p14="http://schemas.microsoft.com/office/powerpoint/2010/main" val="1857842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RON HANNAM\04.09.2013 TWIN VALVE POWERPOINT PHOTOS - SCALED DOWN\Back Transfer valve Gears Only -  IMG_32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74" y="990600"/>
            <a:ext cx="6339840" cy="4224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Gears &amp; Main Gear</a:t>
            </a:r>
            <a:endParaRPr lang="en-US" sz="2800" b="1" dirty="0"/>
          </a:p>
        </p:txBody>
      </p:sp>
    </p:spTree>
    <p:extLst>
      <p:ext uri="{BB962C8B-B14F-4D97-AF65-F5344CB8AC3E}">
        <p14:creationId xmlns:p14="http://schemas.microsoft.com/office/powerpoint/2010/main" val="275555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5616"/>
            <a:ext cx="8441722" cy="64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935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RON HANNAM\04.09.2013 TWIN VALVE POWERPOINT PHOTOS - SCALED DOWN\Back Transfer Valve Gears Off - IMG_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7" y="1524000"/>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P:\RON HANNAM\04.09.2013 TWIN VALVE POWERPOINT PHOTOS - SCALED DOWN\Back Transfer Cap Remove Part 1 -  IMG_32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880" y="1523999"/>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Cap Removal</a:t>
            </a:r>
            <a:endParaRPr lang="en-US" sz="2800" b="1" dirty="0"/>
          </a:p>
        </p:txBody>
      </p:sp>
      <p:sp>
        <p:nvSpPr>
          <p:cNvPr id="4" name="TextBox 3"/>
          <p:cNvSpPr txBox="1"/>
          <p:nvPr/>
        </p:nvSpPr>
        <p:spPr>
          <a:xfrm>
            <a:off x="0" y="4648200"/>
            <a:ext cx="9166194" cy="369332"/>
          </a:xfrm>
          <a:prstGeom prst="rect">
            <a:avLst/>
          </a:prstGeom>
          <a:noFill/>
        </p:spPr>
        <p:txBody>
          <a:bodyPr wrap="square" rtlCol="0">
            <a:spAutoFit/>
          </a:bodyPr>
          <a:lstStyle/>
          <a:p>
            <a:pPr marL="285750" indent="-285750" algn="ctr">
              <a:buFont typeface="Arial" pitchFamily="34" charset="0"/>
              <a:buChar char="•"/>
            </a:pPr>
            <a:r>
              <a:rPr lang="en-US" dirty="0" smtClean="0"/>
              <a:t>Use a 5/32 Allen wrench (T-Handle preferred) to remove bolts </a:t>
            </a:r>
            <a:endParaRPr lang="en-US" dirty="0"/>
          </a:p>
        </p:txBody>
      </p:sp>
    </p:spTree>
    <p:extLst>
      <p:ext uri="{BB962C8B-B14F-4D97-AF65-F5344CB8AC3E}">
        <p14:creationId xmlns:p14="http://schemas.microsoft.com/office/powerpoint/2010/main" val="3172572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RON HANNAM\04.09.2013 TWIN VALVE POWERPOINT PHOTOS - SCALED DOWN\Back Transfer Cap Remove Part 2 - IMG_3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4876800" cy="3249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Transfer Drive Cap Removal</a:t>
            </a:r>
            <a:endParaRPr lang="en-US" sz="2800" b="1" dirty="0"/>
          </a:p>
        </p:txBody>
      </p:sp>
      <p:pic>
        <p:nvPicPr>
          <p:cNvPr id="30723" name="Picture 3" descr="P:\RON HANNAM\04.09.2013 TWIN VALVE POWERPOINT PHOTOS - SCALED DOWN\Back Transfer Cap - IMG_32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114800"/>
            <a:ext cx="3901440" cy="259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54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RON HANNAM\04.09.2013 TWIN VALVE POWERPOINT PHOTOS - SCALED DOWN\Back Transfer Cap Off - IMG_32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14" y="834709"/>
            <a:ext cx="7071360" cy="4712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Back Transfer Disc</a:t>
            </a:r>
            <a:endParaRPr lang="en-US" sz="2800" b="1" dirty="0"/>
          </a:p>
        </p:txBody>
      </p:sp>
      <p:sp>
        <p:nvSpPr>
          <p:cNvPr id="6" name="TextBox 5"/>
          <p:cNvSpPr txBox="1"/>
          <p:nvPr/>
        </p:nvSpPr>
        <p:spPr>
          <a:xfrm>
            <a:off x="1058514" y="5703332"/>
            <a:ext cx="7071360" cy="369332"/>
          </a:xfrm>
          <a:prstGeom prst="rect">
            <a:avLst/>
          </a:prstGeom>
          <a:noFill/>
        </p:spPr>
        <p:txBody>
          <a:bodyPr wrap="square" rtlCol="0">
            <a:spAutoFit/>
          </a:bodyPr>
          <a:lstStyle/>
          <a:p>
            <a:pPr algn="ctr"/>
            <a:r>
              <a:rPr lang="en-US" dirty="0" smtClean="0"/>
              <a:t> Soft/ </a:t>
            </a:r>
            <a:r>
              <a:rPr lang="en-US" dirty="0"/>
              <a:t>T</a:t>
            </a:r>
            <a:r>
              <a:rPr lang="en-US" dirty="0" smtClean="0"/>
              <a:t>reated water outlet flow path from Tank A to service</a:t>
            </a:r>
            <a:endParaRPr lang="en-US" dirty="0"/>
          </a:p>
        </p:txBody>
      </p:sp>
      <p:sp>
        <p:nvSpPr>
          <p:cNvPr id="7" name="AutoShape 13"/>
          <p:cNvSpPr>
            <a:spLocks noChangeArrowheads="1"/>
          </p:cNvSpPr>
          <p:nvPr/>
        </p:nvSpPr>
        <p:spPr bwMode="auto">
          <a:xfrm rot="2019177" flipH="1" flipV="1">
            <a:off x="4238383" y="2195451"/>
            <a:ext cx="1843767" cy="17211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chemeClr val="tx2">
              <a:lumMod val="60000"/>
              <a:lumOff val="40000"/>
            </a:schemeClr>
          </a:solidFill>
          <a:ln w="9525">
            <a:solidFill>
              <a:schemeClr val="tx1"/>
            </a:solidFill>
            <a:miter lim="800000"/>
            <a:headEnd/>
            <a:tailEnd/>
          </a:ln>
        </p:spPr>
        <p:txBody>
          <a:bodyPr wrap="none" anchor="ctr"/>
          <a:lstStyle/>
          <a:p>
            <a:endParaRPr lang="en-US"/>
          </a:p>
        </p:txBody>
      </p:sp>
      <p:sp>
        <p:nvSpPr>
          <p:cNvPr id="4" name="TextBox 3"/>
          <p:cNvSpPr txBox="1"/>
          <p:nvPr/>
        </p:nvSpPr>
        <p:spPr>
          <a:xfrm>
            <a:off x="1058514" y="1143000"/>
            <a:ext cx="2971800" cy="646331"/>
          </a:xfrm>
          <a:prstGeom prst="rect">
            <a:avLst/>
          </a:prstGeom>
          <a:noFill/>
        </p:spPr>
        <p:txBody>
          <a:bodyPr wrap="square" rtlCol="0">
            <a:spAutoFit/>
          </a:bodyPr>
          <a:lstStyle/>
          <a:p>
            <a:r>
              <a:rPr lang="en-US" dirty="0" smtClean="0"/>
              <a:t>Drilled Soft/ Treated water port for regeneration</a:t>
            </a:r>
            <a:endParaRPr lang="en-US" dirty="0"/>
          </a:p>
        </p:txBody>
      </p:sp>
      <p:cxnSp>
        <p:nvCxnSpPr>
          <p:cNvPr id="9" name="Straight Arrow Connector 8"/>
          <p:cNvCxnSpPr/>
          <p:nvPr/>
        </p:nvCxnSpPr>
        <p:spPr>
          <a:xfrm>
            <a:off x="3352800" y="1600200"/>
            <a:ext cx="1066800" cy="8382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81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RON HANNAM\04.09.2013 TWIN VALVE POWERPOINT PHOTOS - SCALED DOWN\Back Transfer Disc Remove - IMG_3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194" y="990600"/>
            <a:ext cx="6096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Back Transfer Disc Removal</a:t>
            </a:r>
            <a:endParaRPr lang="en-US" sz="2800" b="1" dirty="0"/>
          </a:p>
        </p:txBody>
      </p:sp>
      <p:sp>
        <p:nvSpPr>
          <p:cNvPr id="6" name="TextBox 5"/>
          <p:cNvSpPr txBox="1"/>
          <p:nvPr/>
        </p:nvSpPr>
        <p:spPr>
          <a:xfrm>
            <a:off x="1668114" y="5410200"/>
            <a:ext cx="5852160" cy="369332"/>
          </a:xfrm>
          <a:prstGeom prst="rect">
            <a:avLst/>
          </a:prstGeom>
          <a:noFill/>
        </p:spPr>
        <p:txBody>
          <a:bodyPr wrap="square" rtlCol="0">
            <a:spAutoFit/>
          </a:bodyPr>
          <a:lstStyle/>
          <a:p>
            <a:pPr algn="ctr"/>
            <a:r>
              <a:rPr lang="en-US" dirty="0" smtClean="0"/>
              <a:t>Simply pull out disc away from valve body</a:t>
            </a:r>
            <a:endParaRPr lang="en-US" dirty="0"/>
          </a:p>
        </p:txBody>
      </p:sp>
    </p:spTree>
    <p:extLst>
      <p:ext uri="{BB962C8B-B14F-4D97-AF65-F5344CB8AC3E}">
        <p14:creationId xmlns:p14="http://schemas.microsoft.com/office/powerpoint/2010/main" val="608835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RON HANNAM\04.09.2013 TWIN VALVE POWERPOINT PHOTOS - SCALED DOWN\Transfer Disc Front Side - IMG_3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 y="1447802"/>
            <a:ext cx="4486656" cy="298993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P:\RON HANNAM\04.09.2013 TWIN VALVE POWERPOINT PHOTOS - SCALED DOWN\Transfer Disc Seal Surface -  IMG_32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344" y="1447802"/>
            <a:ext cx="4486656" cy="2989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Transfer Disc</a:t>
            </a:r>
            <a:endParaRPr lang="en-US" sz="2800" b="1" dirty="0"/>
          </a:p>
        </p:txBody>
      </p:sp>
      <p:sp>
        <p:nvSpPr>
          <p:cNvPr id="4" name="TextBox 3"/>
          <p:cNvSpPr txBox="1"/>
          <p:nvPr/>
        </p:nvSpPr>
        <p:spPr>
          <a:xfrm>
            <a:off x="22194" y="4541214"/>
            <a:ext cx="4463723" cy="369332"/>
          </a:xfrm>
          <a:prstGeom prst="rect">
            <a:avLst/>
          </a:prstGeom>
          <a:noFill/>
        </p:spPr>
        <p:txBody>
          <a:bodyPr wrap="square" rtlCol="0">
            <a:spAutoFit/>
          </a:bodyPr>
          <a:lstStyle/>
          <a:p>
            <a:pPr algn="ctr"/>
            <a:r>
              <a:rPr lang="en-US" dirty="0" smtClean="0"/>
              <a:t>Front Side</a:t>
            </a:r>
            <a:endParaRPr lang="en-US" dirty="0"/>
          </a:p>
        </p:txBody>
      </p:sp>
      <p:sp>
        <p:nvSpPr>
          <p:cNvPr id="8" name="TextBox 7"/>
          <p:cNvSpPr txBox="1"/>
          <p:nvPr/>
        </p:nvSpPr>
        <p:spPr>
          <a:xfrm>
            <a:off x="4668810" y="4508948"/>
            <a:ext cx="4463723" cy="369332"/>
          </a:xfrm>
          <a:prstGeom prst="rect">
            <a:avLst/>
          </a:prstGeom>
          <a:noFill/>
        </p:spPr>
        <p:txBody>
          <a:bodyPr wrap="square" rtlCol="0">
            <a:spAutoFit/>
          </a:bodyPr>
          <a:lstStyle/>
          <a:p>
            <a:pPr algn="ctr"/>
            <a:r>
              <a:rPr lang="en-US" dirty="0" smtClean="0"/>
              <a:t>Seal Surface Side</a:t>
            </a:r>
            <a:endParaRPr lang="en-US" dirty="0"/>
          </a:p>
        </p:txBody>
      </p:sp>
      <p:sp>
        <p:nvSpPr>
          <p:cNvPr id="5" name="TextBox 4"/>
          <p:cNvSpPr txBox="1"/>
          <p:nvPr/>
        </p:nvSpPr>
        <p:spPr>
          <a:xfrm>
            <a:off x="4668810" y="5029200"/>
            <a:ext cx="4463723" cy="646331"/>
          </a:xfrm>
          <a:prstGeom prst="rect">
            <a:avLst/>
          </a:prstGeom>
          <a:noFill/>
        </p:spPr>
        <p:txBody>
          <a:bodyPr wrap="square" rtlCol="0">
            <a:spAutoFit/>
          </a:bodyPr>
          <a:lstStyle/>
          <a:p>
            <a:pPr marL="285750" indent="-285750">
              <a:buFont typeface="Arial" pitchFamily="34" charset="0"/>
              <a:buChar char="•"/>
            </a:pPr>
            <a:r>
              <a:rPr lang="en-US" dirty="0" smtClean="0"/>
              <a:t>Seal surface side has a friction reducing coating</a:t>
            </a:r>
            <a:endParaRPr lang="en-US" dirty="0"/>
          </a:p>
        </p:txBody>
      </p:sp>
    </p:spTree>
    <p:extLst>
      <p:ext uri="{BB962C8B-B14F-4D97-AF65-F5344CB8AC3E}">
        <p14:creationId xmlns:p14="http://schemas.microsoft.com/office/powerpoint/2010/main" val="1115916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RON HANNAM\04.09.2013 TWIN VALVE POWERPOINT PHOTOS - SCALED DOWN\Back Transfer Seals Remove - IMG_32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096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55938" y="5181600"/>
            <a:ext cx="6096000" cy="369332"/>
          </a:xfrm>
          <a:prstGeom prst="rect">
            <a:avLst/>
          </a:prstGeom>
          <a:noFill/>
        </p:spPr>
        <p:txBody>
          <a:bodyPr wrap="square" rtlCol="0">
            <a:spAutoFit/>
          </a:bodyPr>
          <a:lstStyle/>
          <a:p>
            <a:pPr marL="285750" indent="-285750" algn="ctr">
              <a:buFont typeface="Arial" pitchFamily="34" charset="0"/>
              <a:buChar char="•"/>
            </a:pPr>
            <a:r>
              <a:rPr lang="en-US" dirty="0" smtClean="0"/>
              <a:t>Carefully pick out seal from port cavity</a:t>
            </a:r>
            <a:endParaRPr lang="en-US" dirty="0"/>
          </a:p>
        </p:txBody>
      </p:sp>
      <p:sp>
        <p:nvSpPr>
          <p:cNvPr id="6" name="TextBox 5"/>
          <p:cNvSpPr txBox="1"/>
          <p:nvPr/>
        </p:nvSpPr>
        <p:spPr>
          <a:xfrm>
            <a:off x="22194" y="152400"/>
            <a:ext cx="9144000" cy="523220"/>
          </a:xfrm>
          <a:prstGeom prst="rect">
            <a:avLst/>
          </a:prstGeom>
          <a:noFill/>
        </p:spPr>
        <p:txBody>
          <a:bodyPr wrap="square" rtlCol="0">
            <a:spAutoFit/>
          </a:bodyPr>
          <a:lstStyle/>
          <a:p>
            <a:pPr algn="ctr"/>
            <a:r>
              <a:rPr lang="en-US" sz="2800" b="1" dirty="0" smtClean="0"/>
              <a:t>Remove Back Transfer Disc Seals</a:t>
            </a:r>
            <a:endParaRPr lang="en-US" sz="2800" b="1" dirty="0"/>
          </a:p>
        </p:txBody>
      </p:sp>
    </p:spTree>
    <p:extLst>
      <p:ext uri="{BB962C8B-B14F-4D97-AF65-F5344CB8AC3E}">
        <p14:creationId xmlns:p14="http://schemas.microsoft.com/office/powerpoint/2010/main" val="3540515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RON HANNAM\04.09.2013 TWIN VALVE POWERPOINT PHOTOS - SCALED DOWN\Transfer Drive Seals - IMG_32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083939" cy="3260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Back Transfer Disc Seals</a:t>
            </a:r>
            <a:endParaRPr lang="en-US" sz="2800" b="1" dirty="0"/>
          </a:p>
        </p:txBody>
      </p:sp>
      <p:pic>
        <p:nvPicPr>
          <p:cNvPr id="21507" name="Picture 3" descr="P:\RON HANNAM\04.09.2013 TWIN VALVE POWERPOINT PHOTOS - SCALED DOWN\Transfer Drive Seal Lip - IMG_3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066799"/>
            <a:ext cx="2830513" cy="1858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799" y="5257800"/>
            <a:ext cx="4083939" cy="1200329"/>
          </a:xfrm>
          <a:prstGeom prst="rect">
            <a:avLst/>
          </a:prstGeom>
          <a:noFill/>
        </p:spPr>
        <p:txBody>
          <a:bodyPr wrap="square" rtlCol="0">
            <a:spAutoFit/>
          </a:bodyPr>
          <a:lstStyle/>
          <a:p>
            <a:pPr marL="285750" indent="-285750">
              <a:buFont typeface="Arial" pitchFamily="34" charset="0"/>
              <a:buChar char="•"/>
            </a:pPr>
            <a:r>
              <a:rPr lang="en-US" dirty="0" smtClean="0"/>
              <a:t>Transfer seals are the same in the front and back transfer side of the valve</a:t>
            </a:r>
          </a:p>
          <a:p>
            <a:pPr marL="285750" indent="-285750">
              <a:buFont typeface="Arial" pitchFamily="34" charset="0"/>
              <a:buChar char="•"/>
            </a:pPr>
            <a:r>
              <a:rPr lang="en-US" dirty="0" smtClean="0"/>
              <a:t>Same material as spacer stack seals</a:t>
            </a:r>
            <a:endParaRPr lang="en-US" dirty="0"/>
          </a:p>
        </p:txBody>
      </p:sp>
      <p:sp>
        <p:nvSpPr>
          <p:cNvPr id="6" name="TextBox 5"/>
          <p:cNvSpPr txBox="1"/>
          <p:nvPr/>
        </p:nvSpPr>
        <p:spPr>
          <a:xfrm>
            <a:off x="5181599" y="3200400"/>
            <a:ext cx="2830513" cy="1200329"/>
          </a:xfrm>
          <a:prstGeom prst="rect">
            <a:avLst/>
          </a:prstGeom>
          <a:noFill/>
        </p:spPr>
        <p:txBody>
          <a:bodyPr wrap="square" rtlCol="0">
            <a:spAutoFit/>
          </a:bodyPr>
          <a:lstStyle/>
          <a:p>
            <a:pPr marL="285750" indent="-285750">
              <a:buFont typeface="Arial" pitchFamily="34" charset="0"/>
              <a:buChar char="•"/>
            </a:pPr>
            <a:r>
              <a:rPr lang="en-US" dirty="0" smtClean="0"/>
              <a:t>All seals have a lip, it is important that this lip faces out when installing seals into cavity ports</a:t>
            </a:r>
            <a:endParaRPr lang="en-US" dirty="0"/>
          </a:p>
        </p:txBody>
      </p:sp>
    </p:spTree>
    <p:extLst>
      <p:ext uri="{BB962C8B-B14F-4D97-AF65-F5344CB8AC3E}">
        <p14:creationId xmlns:p14="http://schemas.microsoft.com/office/powerpoint/2010/main" val="1351699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Back Transfer Ports</a:t>
            </a:r>
            <a:endParaRPr lang="en-US" sz="2800" b="1" dirty="0"/>
          </a:p>
        </p:txBody>
      </p:sp>
      <p:pic>
        <p:nvPicPr>
          <p:cNvPr id="34818" name="Picture 2" descr="P:\RON HANNAM\04.09.2013 TWIN VALVE POWERPOINT PHOTOS - SCALED DOWN\Back Transfer Seals Out - IMG_32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14" y="838200"/>
            <a:ext cx="6339840" cy="4224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5105400"/>
            <a:ext cx="8915400" cy="1200329"/>
          </a:xfrm>
          <a:prstGeom prst="rect">
            <a:avLst/>
          </a:prstGeom>
          <a:noFill/>
        </p:spPr>
        <p:txBody>
          <a:bodyPr wrap="square" rtlCol="0">
            <a:spAutoFit/>
          </a:bodyPr>
          <a:lstStyle/>
          <a:p>
            <a:pPr marL="285750" indent="-285750">
              <a:buFont typeface="Arial" pitchFamily="34" charset="0"/>
              <a:buChar char="•"/>
            </a:pPr>
            <a:r>
              <a:rPr lang="en-US" dirty="0" smtClean="0"/>
              <a:t>With transfer cap off, the disc’s are keyed together, therefore the lower port on the left is for Tank B and the lower port on the right is for Tank A when looking at the back</a:t>
            </a:r>
          </a:p>
          <a:p>
            <a:pPr marL="285750" indent="-285750">
              <a:buFont typeface="Arial" pitchFamily="34" charset="0"/>
              <a:buChar char="•"/>
            </a:pPr>
            <a:r>
              <a:rPr lang="en-US" dirty="0" smtClean="0"/>
              <a:t>The upper port is the regenerant distributor tube port that ties the regenerant to A or B during regeneration </a:t>
            </a:r>
            <a:endParaRPr lang="en-US" dirty="0"/>
          </a:p>
        </p:txBody>
      </p:sp>
      <p:sp>
        <p:nvSpPr>
          <p:cNvPr id="8" name="Rectangle 7"/>
          <p:cNvSpPr/>
          <p:nvPr/>
        </p:nvSpPr>
        <p:spPr>
          <a:xfrm>
            <a:off x="5181600" y="2687590"/>
            <a:ext cx="495649" cy="707886"/>
          </a:xfrm>
          <a:prstGeom prst="rect">
            <a:avLst/>
          </a:prstGeom>
          <a:noFill/>
          <a:ln>
            <a:no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4000" b="1" cap="none" spc="0" dirty="0" smtClean="0">
                <a:ln w="17780" cmpd="sng">
                  <a:solidFill>
                    <a:srgbClr val="FFFFFF"/>
                  </a:solidFill>
                  <a:prstDash val="solid"/>
                  <a:miter lim="800000"/>
                </a:ln>
                <a:solidFill>
                  <a:schemeClr val="accent1">
                    <a:lumMod val="75000"/>
                  </a:schemeClr>
                </a:solidFill>
                <a:effectLst>
                  <a:outerShdw blurRad="50800" algn="tl" rotWithShape="0">
                    <a:srgbClr val="000000"/>
                  </a:outerShdw>
                </a:effectLst>
              </a:rPr>
              <a:t>A</a:t>
            </a:r>
            <a:endParaRPr lang="en-US" sz="4000" b="1" cap="none" spc="0" dirty="0">
              <a:ln w="17780" cmpd="sng">
                <a:solidFill>
                  <a:srgbClr val="FFFFFF"/>
                </a:solidFill>
                <a:prstDash val="solid"/>
                <a:miter lim="800000"/>
              </a:ln>
              <a:solidFill>
                <a:schemeClr val="accent1">
                  <a:lumMod val="75000"/>
                </a:schemeClr>
              </a:solidFill>
              <a:effectLst>
                <a:outerShdw blurRad="50800" algn="tl" rotWithShape="0">
                  <a:srgbClr val="000000"/>
                </a:outerShdw>
              </a:effectLst>
            </a:endParaRPr>
          </a:p>
        </p:txBody>
      </p:sp>
      <p:sp>
        <p:nvSpPr>
          <p:cNvPr id="9" name="Rectangle 8"/>
          <p:cNvSpPr/>
          <p:nvPr/>
        </p:nvSpPr>
        <p:spPr>
          <a:xfrm>
            <a:off x="4486922" y="2689932"/>
            <a:ext cx="471604" cy="707886"/>
          </a:xfrm>
          <a:prstGeom prst="rect">
            <a:avLst/>
          </a:prstGeom>
          <a:noFill/>
          <a:ln>
            <a:no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4000" b="1" dirty="0">
                <a:ln w="17780" cmpd="sng">
                  <a:solidFill>
                    <a:srgbClr val="FFFFFF"/>
                  </a:solidFill>
                  <a:prstDash val="solid"/>
                  <a:miter lim="800000"/>
                </a:ln>
                <a:solidFill>
                  <a:schemeClr val="accent1">
                    <a:lumMod val="75000"/>
                  </a:schemeClr>
                </a:solidFill>
                <a:effectLst>
                  <a:outerShdw blurRad="50800" algn="tl" rotWithShape="0">
                    <a:srgbClr val="000000"/>
                  </a:outerShdw>
                </a:effectLst>
              </a:rPr>
              <a:t>B</a:t>
            </a:r>
            <a:endParaRPr lang="en-US" sz="4000" b="1" cap="none" spc="0" dirty="0">
              <a:ln w="17780" cmpd="sng">
                <a:solidFill>
                  <a:srgbClr val="FFFFFF"/>
                </a:solidFill>
                <a:prstDash val="solid"/>
                <a:miter lim="800000"/>
              </a:ln>
              <a:solidFill>
                <a:schemeClr val="accent1">
                  <a:lumMod val="7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3485412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Remove Transfer Drive Shaft</a:t>
            </a:r>
            <a:endParaRPr lang="en-US" sz="2800" b="1" dirty="0"/>
          </a:p>
        </p:txBody>
      </p:sp>
      <p:pic>
        <p:nvPicPr>
          <p:cNvPr id="35842" name="Picture 2" descr="P:\RON HANNAM\04.09.2013 TWIN VALVE POWERPOINT PHOTOS - SCALED DOWN\Back Transfer Drive Shaft Remove - IMG_32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71726"/>
            <a:ext cx="4876800" cy="3249613"/>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P:\RON HANNAM\04.09.2013 TWIN VALVE POWERPOINT PHOTOS - SCALED DOWN\Back Transfer Drive Shaft Only - IMG_3269.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85" r="38216"/>
          <a:stretch/>
        </p:blipFill>
        <p:spPr bwMode="auto">
          <a:xfrm>
            <a:off x="6324599" y="838200"/>
            <a:ext cx="2343705" cy="5849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4800600"/>
            <a:ext cx="4876800" cy="369332"/>
          </a:xfrm>
          <a:prstGeom prst="rect">
            <a:avLst/>
          </a:prstGeom>
          <a:noFill/>
        </p:spPr>
        <p:txBody>
          <a:bodyPr wrap="square" rtlCol="0">
            <a:spAutoFit/>
          </a:bodyPr>
          <a:lstStyle/>
          <a:p>
            <a:pPr marL="285750" indent="-285750">
              <a:buFont typeface="Arial" pitchFamily="34" charset="0"/>
              <a:buChar char="•"/>
            </a:pPr>
            <a:r>
              <a:rPr lang="en-US" dirty="0" smtClean="0"/>
              <a:t>Simply pull out on transfer shaft to remove</a:t>
            </a:r>
            <a:endParaRPr lang="en-US" dirty="0"/>
          </a:p>
        </p:txBody>
      </p:sp>
    </p:spTree>
    <p:extLst>
      <p:ext uri="{BB962C8B-B14F-4D97-AF65-F5344CB8AC3E}">
        <p14:creationId xmlns:p14="http://schemas.microsoft.com/office/powerpoint/2010/main" val="3069762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ON HANNAM\04.09.2013 TWIN VALVE POWERPOINT PHOTOS - SCALED DOWN\Re-install Back Transfer Seals - IMG_3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Drive Shaft and Transfer Seals</a:t>
            </a:r>
            <a:endParaRPr lang="en-US" sz="2800" b="1" dirty="0"/>
          </a:p>
        </p:txBody>
      </p:sp>
      <p:sp>
        <p:nvSpPr>
          <p:cNvPr id="4" name="TextBox 3"/>
          <p:cNvSpPr txBox="1"/>
          <p:nvPr/>
        </p:nvSpPr>
        <p:spPr>
          <a:xfrm>
            <a:off x="304800" y="4858434"/>
            <a:ext cx="5852160" cy="646331"/>
          </a:xfrm>
          <a:prstGeom prst="rect">
            <a:avLst/>
          </a:prstGeom>
          <a:noFill/>
        </p:spPr>
        <p:txBody>
          <a:bodyPr wrap="square" rtlCol="0">
            <a:spAutoFit/>
          </a:bodyPr>
          <a:lstStyle/>
          <a:p>
            <a:pPr marL="285750" indent="-285750">
              <a:buFont typeface="Arial" pitchFamily="34" charset="0"/>
              <a:buChar char="•"/>
            </a:pPr>
            <a:r>
              <a:rPr lang="en-US" dirty="0" smtClean="0"/>
              <a:t>After installing transfer drive shaft carefully press back in the transfer seals into their cavity ports</a:t>
            </a:r>
            <a:endParaRPr lang="en-US" dirty="0"/>
          </a:p>
        </p:txBody>
      </p:sp>
      <p:pic>
        <p:nvPicPr>
          <p:cNvPr id="7" name="Picture 3" descr="P:\RON HANNAM\04.09.2013 TWIN VALVE POWERPOINT PHOTOS - SCALED DOWN\Transfer Drive Seal Lip - IMG_3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7211" y="1100830"/>
            <a:ext cx="2830513" cy="1858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97210" y="3234431"/>
            <a:ext cx="2830513" cy="1200329"/>
          </a:xfrm>
          <a:prstGeom prst="rect">
            <a:avLst/>
          </a:prstGeom>
          <a:noFill/>
        </p:spPr>
        <p:txBody>
          <a:bodyPr wrap="square" rtlCol="0">
            <a:spAutoFit/>
          </a:bodyPr>
          <a:lstStyle/>
          <a:p>
            <a:pPr marL="285750" indent="-285750">
              <a:buFont typeface="Arial" pitchFamily="34" charset="0"/>
              <a:buChar char="•"/>
            </a:pPr>
            <a:r>
              <a:rPr lang="en-US" dirty="0" smtClean="0"/>
              <a:t>All seals have a lip, it is important that this lip faces out when installing seals into cavity ports</a:t>
            </a:r>
            <a:endParaRPr lang="en-US" dirty="0"/>
          </a:p>
        </p:txBody>
      </p:sp>
    </p:spTree>
    <p:extLst>
      <p:ext uri="{BB962C8B-B14F-4D97-AF65-F5344CB8AC3E}">
        <p14:creationId xmlns:p14="http://schemas.microsoft.com/office/powerpoint/2010/main" val="124992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685800"/>
          </a:xfrm>
        </p:spPr>
        <p:txBody>
          <a:bodyPr>
            <a:normAutofit fontScale="90000"/>
          </a:bodyPr>
          <a:lstStyle/>
          <a:p>
            <a:r>
              <a:rPr lang="en-US" b="1" dirty="0" smtClean="0">
                <a:latin typeface="+mn-lt"/>
              </a:rPr>
              <a:t>Bypass</a:t>
            </a:r>
            <a:endParaRPr lang="en-US" dirty="0" smtClean="0">
              <a:latin typeface="+mn-lt"/>
            </a:endParaRPr>
          </a:p>
        </p:txBody>
      </p:sp>
      <p:sp>
        <p:nvSpPr>
          <p:cNvPr id="17411" name="Rectangle 3"/>
          <p:cNvSpPr>
            <a:spLocks noGrp="1" noChangeArrowheads="1"/>
          </p:cNvSpPr>
          <p:nvPr>
            <p:ph type="body" idx="1"/>
          </p:nvPr>
        </p:nvSpPr>
        <p:spPr>
          <a:xfrm>
            <a:off x="4648200" y="1066800"/>
            <a:ext cx="3810000" cy="4114800"/>
          </a:xfrm>
        </p:spPr>
        <p:txBody>
          <a:bodyPr/>
          <a:lstStyle/>
          <a:p>
            <a:r>
              <a:rPr lang="en-US" sz="1800" smtClean="0">
                <a:latin typeface="Arial" charset="0"/>
              </a:rPr>
              <a:t>Directional shut-off arrows for flow: Normal, Bypass, Diagnostic mode, Shut-off mode.</a:t>
            </a:r>
          </a:p>
          <a:p>
            <a:r>
              <a:rPr lang="en-US" sz="1800" smtClean="0">
                <a:latin typeface="Arial" charset="0"/>
              </a:rPr>
              <a:t>Radial seals allow side-to-side and up/down minor plumbing misalignments, connections need only hand tightening.</a:t>
            </a:r>
          </a:p>
          <a:p>
            <a:r>
              <a:rPr lang="en-US" sz="1800" smtClean="0">
                <a:latin typeface="Arial" charset="0"/>
              </a:rPr>
              <a:t>One internally lubricated O-ring on rotor creates less friction.</a:t>
            </a:r>
          </a:p>
        </p:txBody>
      </p:sp>
      <p:pic>
        <p:nvPicPr>
          <p:cNvPr id="17412" name="Picture 5" descr="Byp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3429000" cy="2505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9" descr="V3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3787775"/>
            <a:ext cx="3409950" cy="25574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10"/>
          <p:cNvSpPr txBox="1">
            <a:spLocks noChangeArrowheads="1"/>
          </p:cNvSpPr>
          <p:nvPr/>
        </p:nvSpPr>
        <p:spPr bwMode="auto">
          <a:xfrm>
            <a:off x="1676400" y="58674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sz="2000">
                <a:latin typeface="Arial" charset="0"/>
              </a:rPr>
              <a:t> INLET</a:t>
            </a:r>
          </a:p>
        </p:txBody>
      </p:sp>
      <p:sp>
        <p:nvSpPr>
          <p:cNvPr id="17415" name="Text Box 11"/>
          <p:cNvSpPr txBox="1">
            <a:spLocks noChangeArrowheads="1"/>
          </p:cNvSpPr>
          <p:nvPr/>
        </p:nvSpPr>
        <p:spPr bwMode="auto">
          <a:xfrm>
            <a:off x="2590800" y="58674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sz="2000">
                <a:latin typeface="Arial" charset="0"/>
              </a:rPr>
              <a:t>OUTLET</a:t>
            </a:r>
          </a:p>
        </p:txBody>
      </p:sp>
    </p:spTree>
    <p:extLst>
      <p:ext uri="{BB962C8B-B14F-4D97-AF65-F5344CB8AC3E}">
        <p14:creationId xmlns:p14="http://schemas.microsoft.com/office/powerpoint/2010/main" val="381971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Drive Shaft and Transfer Seals</a:t>
            </a:r>
            <a:endParaRPr lang="en-US" sz="2800" b="1" dirty="0"/>
          </a:p>
        </p:txBody>
      </p:sp>
      <p:pic>
        <p:nvPicPr>
          <p:cNvPr id="37890" name="Picture 2" descr="P:\RON HANNAM\04.09.2013 TWIN VALVE POWERPOINT PHOTOS - SCALED DOWN\Re-install Back Transfer Disc Part 1 - IMG_32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03666"/>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P:\RON HANNAM\04.09.2013 TWIN VALVE POWERPOINT PHOTOS - SCALED DOWN\Re-install Back Transfer Disc Part 2 - IMG_32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880" y="122068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54880" y="4343400"/>
            <a:ext cx="4389120" cy="923330"/>
          </a:xfrm>
          <a:prstGeom prst="rect">
            <a:avLst/>
          </a:prstGeom>
          <a:noFill/>
        </p:spPr>
        <p:txBody>
          <a:bodyPr wrap="square" rtlCol="0">
            <a:spAutoFit/>
          </a:bodyPr>
          <a:lstStyle/>
          <a:p>
            <a:pPr marL="285750" indent="-285750">
              <a:buFont typeface="Arial" pitchFamily="34" charset="0"/>
              <a:buChar char="•"/>
            </a:pPr>
            <a:r>
              <a:rPr lang="en-US" dirty="0" smtClean="0"/>
              <a:t>Make sure to position the transfer disc so that the open port of the disc is located in a 6 O’clock position </a:t>
            </a:r>
            <a:endParaRPr lang="en-US" dirty="0"/>
          </a:p>
        </p:txBody>
      </p:sp>
      <p:sp>
        <p:nvSpPr>
          <p:cNvPr id="6" name="TextBox 5"/>
          <p:cNvSpPr txBox="1"/>
          <p:nvPr/>
        </p:nvSpPr>
        <p:spPr>
          <a:xfrm>
            <a:off x="22194" y="4343400"/>
            <a:ext cx="4366926" cy="923330"/>
          </a:xfrm>
          <a:prstGeom prst="rect">
            <a:avLst/>
          </a:prstGeom>
          <a:noFill/>
        </p:spPr>
        <p:txBody>
          <a:bodyPr wrap="square" rtlCol="0">
            <a:spAutoFit/>
          </a:bodyPr>
          <a:lstStyle/>
          <a:p>
            <a:pPr marL="285750" indent="-285750">
              <a:buFont typeface="Arial" pitchFamily="34" charset="0"/>
              <a:buChar char="•"/>
            </a:pPr>
            <a:r>
              <a:rPr lang="en-US" dirty="0" smtClean="0"/>
              <a:t>Slide transfer disc onto shaft</a:t>
            </a:r>
          </a:p>
          <a:p>
            <a:pPr marL="285750" indent="-285750">
              <a:buFont typeface="Arial" pitchFamily="34" charset="0"/>
              <a:buChar char="•"/>
            </a:pPr>
            <a:r>
              <a:rPr lang="en-US" dirty="0" smtClean="0"/>
              <a:t>Note: the shaft is keyed to each transfer disc so they only align one way</a:t>
            </a:r>
            <a:endParaRPr lang="en-US" dirty="0"/>
          </a:p>
        </p:txBody>
      </p:sp>
    </p:spTree>
    <p:extLst>
      <p:ext uri="{BB962C8B-B14F-4D97-AF65-F5344CB8AC3E}">
        <p14:creationId xmlns:p14="http://schemas.microsoft.com/office/powerpoint/2010/main" val="2445621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RON HANNAM\04.09.2013 TWIN VALVE POWERPOINT PHOTOS - SCALED DOWN\Re-install Back Transfer Drive Cap Part 1 - IMG_32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8" y="1295400"/>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Drive Cap</a:t>
            </a:r>
            <a:endParaRPr lang="en-US" sz="2800" b="1" dirty="0"/>
          </a:p>
        </p:txBody>
      </p:sp>
      <p:sp>
        <p:nvSpPr>
          <p:cNvPr id="4" name="TextBox 3"/>
          <p:cNvSpPr txBox="1"/>
          <p:nvPr/>
        </p:nvSpPr>
        <p:spPr>
          <a:xfrm>
            <a:off x="59924" y="4343400"/>
            <a:ext cx="4373584" cy="646331"/>
          </a:xfrm>
          <a:prstGeom prst="rect">
            <a:avLst/>
          </a:prstGeom>
          <a:noFill/>
        </p:spPr>
        <p:txBody>
          <a:bodyPr wrap="square" rtlCol="0">
            <a:spAutoFit/>
          </a:bodyPr>
          <a:lstStyle/>
          <a:p>
            <a:pPr marL="285750" indent="-285750">
              <a:buFont typeface="Arial" pitchFamily="34" charset="0"/>
              <a:buChar char="•"/>
            </a:pPr>
            <a:r>
              <a:rPr lang="en-US" dirty="0" smtClean="0"/>
              <a:t>Carefully press drive cap back onto the valve</a:t>
            </a:r>
          </a:p>
        </p:txBody>
      </p:sp>
      <p:sp>
        <p:nvSpPr>
          <p:cNvPr id="6" name="TextBox 5"/>
          <p:cNvSpPr txBox="1"/>
          <p:nvPr/>
        </p:nvSpPr>
        <p:spPr>
          <a:xfrm>
            <a:off x="4698582" y="4343400"/>
            <a:ext cx="4389121" cy="1477328"/>
          </a:xfrm>
          <a:prstGeom prst="rect">
            <a:avLst/>
          </a:prstGeom>
          <a:noFill/>
        </p:spPr>
        <p:txBody>
          <a:bodyPr wrap="square" rtlCol="0">
            <a:spAutoFit/>
          </a:bodyPr>
          <a:lstStyle/>
          <a:p>
            <a:pPr marL="285750" indent="-285750">
              <a:buFont typeface="Arial" pitchFamily="34" charset="0"/>
              <a:buChar char="•"/>
            </a:pPr>
            <a:r>
              <a:rPr lang="en-US" dirty="0"/>
              <a:t>The spring on the inside of the transfer cap will provide resistance, therefore you will need the firmly press and hold the cap to the valve </a:t>
            </a:r>
            <a:r>
              <a:rPr lang="en-US" dirty="0" smtClean="0"/>
              <a:t>body, keep thumb in the center while holding</a:t>
            </a:r>
            <a:endParaRPr lang="en-US" dirty="0"/>
          </a:p>
        </p:txBody>
      </p:sp>
      <p:pic>
        <p:nvPicPr>
          <p:cNvPr id="8" name="Picture 2" descr="P:\RON HANNAM\04.09.2013 TWIN VALVE POWERPOINT PHOTOS - SCALED DOWN\Re-install Back Transfer Drive Cap Part 2 - IMG_32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583" y="1295403"/>
            <a:ext cx="4389120" cy="292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473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Drive Cap</a:t>
            </a:r>
            <a:endParaRPr lang="en-US" sz="2800" b="1" dirty="0"/>
          </a:p>
        </p:txBody>
      </p:sp>
      <p:pic>
        <p:nvPicPr>
          <p:cNvPr id="39939" name="Picture 3" descr="P:\RON HANNAM\04.09.2013 TWIN VALVE POWERPOINT PHOTOS - SCALED DOWN\Re-install Back Transfer Drive Cap Part 3 - IMG_3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1" y="1295402"/>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P:\RON HANNAM\04.09.2013 TWIN VALVE POWERPOINT PHOTOS - SCALED DOWN\Re-install Back Transfer Drive Cap Part 4 - IMG_3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590" y="129910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4343400"/>
            <a:ext cx="9059516" cy="646331"/>
          </a:xfrm>
          <a:prstGeom prst="rect">
            <a:avLst/>
          </a:prstGeom>
          <a:noFill/>
        </p:spPr>
        <p:txBody>
          <a:bodyPr wrap="square" rtlCol="0">
            <a:spAutoFit/>
          </a:bodyPr>
          <a:lstStyle/>
          <a:p>
            <a:pPr marL="285750" indent="-285750">
              <a:buFont typeface="Arial" pitchFamily="34" charset="0"/>
              <a:buChar char="•"/>
            </a:pPr>
            <a:r>
              <a:rPr lang="en-US" dirty="0" smtClean="0"/>
              <a:t>While holding in on the transfer cap, start hand threading in a screw and then another screw opposite of the first one</a:t>
            </a:r>
            <a:endParaRPr lang="en-US" dirty="0"/>
          </a:p>
        </p:txBody>
      </p:sp>
    </p:spTree>
    <p:extLst>
      <p:ext uri="{BB962C8B-B14F-4D97-AF65-F5344CB8AC3E}">
        <p14:creationId xmlns:p14="http://schemas.microsoft.com/office/powerpoint/2010/main" val="4128587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Drive Cap</a:t>
            </a:r>
            <a:endParaRPr lang="en-US" sz="2800" b="1" dirty="0"/>
          </a:p>
        </p:txBody>
      </p:sp>
      <p:pic>
        <p:nvPicPr>
          <p:cNvPr id="40962" name="Picture 2" descr="P:\RON HANNAM\04.09.2013 TWIN VALVE POWERPOINT PHOTOS - SCALED DOWN\Re-install Back Transfer Drive Cap Part 5 - IMG_32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80" y="1467778"/>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P:\RON HANNAM\04.09.2013 TWIN VALVE POWERPOINT PHOTOS - SCALED DOWN\Re-install Back Transfer Drive Cap Part 6 - IMG_3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45224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174" y="4495800"/>
            <a:ext cx="9054040" cy="1477328"/>
          </a:xfrm>
          <a:prstGeom prst="rect">
            <a:avLst/>
          </a:prstGeom>
          <a:noFill/>
        </p:spPr>
        <p:txBody>
          <a:bodyPr wrap="square" rtlCol="0">
            <a:spAutoFit/>
          </a:bodyPr>
          <a:lstStyle/>
          <a:p>
            <a:pPr marL="285750" indent="-285750">
              <a:buFont typeface="Arial" pitchFamily="34" charset="0"/>
              <a:buChar char="•"/>
            </a:pPr>
            <a:r>
              <a:rPr lang="en-US" dirty="0" smtClean="0"/>
              <a:t>Once two bolts are started by hand then a 5/32 Allen wrench (T-Handle preferred)  can be used</a:t>
            </a:r>
          </a:p>
          <a:p>
            <a:pPr marL="285750" indent="-285750">
              <a:buFont typeface="Arial" pitchFamily="34" charset="0"/>
              <a:buChar char="•"/>
            </a:pPr>
            <a:r>
              <a:rPr lang="en-US" dirty="0" smtClean="0"/>
              <a:t>While tightening the bolts alternate back an forth between the two so the cap is evenly secured to the valve body</a:t>
            </a:r>
          </a:p>
          <a:p>
            <a:pPr marL="285750" indent="-285750">
              <a:buFont typeface="Arial" pitchFamily="34" charset="0"/>
              <a:buChar char="•"/>
            </a:pPr>
            <a:r>
              <a:rPr lang="en-US" dirty="0" smtClean="0"/>
              <a:t>Then the remaining bolts can be tightened back in</a:t>
            </a:r>
            <a:endParaRPr lang="en-US" dirty="0"/>
          </a:p>
        </p:txBody>
      </p:sp>
    </p:spTree>
    <p:extLst>
      <p:ext uri="{BB962C8B-B14F-4D97-AF65-F5344CB8AC3E}">
        <p14:creationId xmlns:p14="http://schemas.microsoft.com/office/powerpoint/2010/main" val="3475598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Main Transfer Gear</a:t>
            </a:r>
            <a:endParaRPr lang="en-US" sz="2800" b="1" dirty="0"/>
          </a:p>
        </p:txBody>
      </p:sp>
      <p:pic>
        <p:nvPicPr>
          <p:cNvPr id="41987" name="Picture 3" descr="P:\RON HANNAM\04.09.2013 TWIN VALVE POWERPOINT PHOTOS - SCALED DOWN\Re-install Main Transfer Gear Part 2 - IMG_32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905000"/>
            <a:ext cx="4876800" cy="3249613"/>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P:\RON HANNAM\04.09.2013 TWIN VALVE POWERPOINT PHOTOS - SCALED DOWN\Re-install Main Transfer Gear Part 3 - IMG_3284.jpg"/>
          <p:cNvPicPr>
            <a:picLocks noChangeAspect="1" noChangeArrowheads="1"/>
          </p:cNvPicPr>
          <p:nvPr/>
        </p:nvPicPr>
        <p:blipFill rotWithShape="1">
          <a:blip r:embed="rId3">
            <a:extLst>
              <a:ext uri="{28A0092B-C50C-407E-A947-70E740481C1C}">
                <a14:useLocalDpi xmlns:a14="http://schemas.microsoft.com/office/drawing/2010/main" val="0"/>
              </a:ext>
            </a:extLst>
          </a:blip>
          <a:srcRect l="25773" t="11551" r="28352" b="24249"/>
          <a:stretch/>
        </p:blipFill>
        <p:spPr bwMode="auto">
          <a:xfrm>
            <a:off x="5334000" y="1927194"/>
            <a:ext cx="3355848" cy="31296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334000"/>
            <a:ext cx="4876800" cy="646331"/>
          </a:xfrm>
          <a:prstGeom prst="rect">
            <a:avLst/>
          </a:prstGeom>
          <a:noFill/>
        </p:spPr>
        <p:txBody>
          <a:bodyPr wrap="square" rtlCol="0">
            <a:spAutoFit/>
          </a:bodyPr>
          <a:lstStyle/>
          <a:p>
            <a:pPr marL="285750" indent="-285750">
              <a:buFont typeface="Arial" pitchFamily="34" charset="0"/>
              <a:buChar char="•"/>
            </a:pPr>
            <a:r>
              <a:rPr lang="en-US" dirty="0" smtClean="0"/>
              <a:t>Align main transfer gear onto transfer shaft so that the Tank A label is at a 1 O’clock position </a:t>
            </a:r>
            <a:endParaRPr lang="en-US" dirty="0"/>
          </a:p>
        </p:txBody>
      </p:sp>
      <p:sp>
        <p:nvSpPr>
          <p:cNvPr id="6" name="TextBox 5"/>
          <p:cNvSpPr txBox="1"/>
          <p:nvPr/>
        </p:nvSpPr>
        <p:spPr>
          <a:xfrm>
            <a:off x="5334000" y="5154613"/>
            <a:ext cx="3355848" cy="923330"/>
          </a:xfrm>
          <a:prstGeom prst="rect">
            <a:avLst/>
          </a:prstGeom>
          <a:noFill/>
        </p:spPr>
        <p:txBody>
          <a:bodyPr wrap="square" rtlCol="0">
            <a:spAutoFit/>
          </a:bodyPr>
          <a:lstStyle/>
          <a:p>
            <a:pPr marL="285750" indent="-285750">
              <a:buFont typeface="Arial" pitchFamily="34" charset="0"/>
              <a:buChar char="•"/>
            </a:pPr>
            <a:r>
              <a:rPr lang="en-US" dirty="0" smtClean="0"/>
              <a:t>Note: Transfer shaft and main transfer gear are keyed to only go together one way</a:t>
            </a:r>
            <a:endParaRPr lang="en-US" dirty="0"/>
          </a:p>
        </p:txBody>
      </p:sp>
    </p:spTree>
    <p:extLst>
      <p:ext uri="{BB962C8B-B14F-4D97-AF65-F5344CB8AC3E}">
        <p14:creationId xmlns:p14="http://schemas.microsoft.com/office/powerpoint/2010/main" val="3302894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RON HANNAM\04.09.2013 TWIN VALVE POWERPOINT PHOTOS - SCALED DOWN\Re-install Transfer Gears Part 1 - IMG_32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65" y="1371603"/>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Reduction Transfer Gears</a:t>
            </a:r>
            <a:endParaRPr lang="en-US" sz="2800" b="1" dirty="0"/>
          </a:p>
        </p:txBody>
      </p:sp>
      <p:pic>
        <p:nvPicPr>
          <p:cNvPr id="43011" name="Picture 3" descr="P:\RON HANNAM\04.09.2013 TWIN VALVE POWERPOINT PHOTOS - SCALED DOWN\Re-install Transfer Gears Part 2 - IMG_32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096" y="137160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965" y="4495800"/>
            <a:ext cx="9006251" cy="646331"/>
          </a:xfrm>
          <a:prstGeom prst="rect">
            <a:avLst/>
          </a:prstGeom>
          <a:noFill/>
        </p:spPr>
        <p:txBody>
          <a:bodyPr wrap="square" rtlCol="0">
            <a:spAutoFit/>
          </a:bodyPr>
          <a:lstStyle/>
          <a:p>
            <a:pPr marL="285750" indent="-285750">
              <a:buFont typeface="Arial" pitchFamily="34" charset="0"/>
              <a:buChar char="•"/>
            </a:pPr>
            <a:r>
              <a:rPr lang="en-US" dirty="0" smtClean="0"/>
              <a:t>After pressing main transfer gear in all the way onto the transfer shaft the largest reduction gear may be installed onto it’s gear post first followed by the remaining reduction gears</a:t>
            </a:r>
            <a:endParaRPr lang="en-US" dirty="0"/>
          </a:p>
        </p:txBody>
      </p:sp>
    </p:spTree>
    <p:extLst>
      <p:ext uri="{BB962C8B-B14F-4D97-AF65-F5344CB8AC3E}">
        <p14:creationId xmlns:p14="http://schemas.microsoft.com/office/powerpoint/2010/main" val="1058390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Gears Cover</a:t>
            </a:r>
            <a:endParaRPr lang="en-US" sz="2800" b="1" dirty="0"/>
          </a:p>
        </p:txBody>
      </p:sp>
      <p:pic>
        <p:nvPicPr>
          <p:cNvPr id="44034" name="Picture 2" descr="P:\RON HANNAM\04.09.2013 TWIN VALVE POWERPOINT PHOTOS - SCALED DOWN\Re-install Tansfer Valve Motor &amp; Gear Cover - IMG_32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42" y="1295403"/>
            <a:ext cx="4389120" cy="2924937"/>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P:\RON HANNAM\04.09.2013 TWIN VALVE POWERPOINT PHOTOS - SCALED DOWN\Re-install Motor &amp; Gear Cover Screws - IMG_32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612" y="129540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742" y="4419600"/>
            <a:ext cx="9035990" cy="646331"/>
          </a:xfrm>
          <a:prstGeom prst="rect">
            <a:avLst/>
          </a:prstGeom>
          <a:noFill/>
        </p:spPr>
        <p:txBody>
          <a:bodyPr wrap="square" rtlCol="0">
            <a:spAutoFit/>
          </a:bodyPr>
          <a:lstStyle/>
          <a:p>
            <a:pPr marL="285750" indent="-285750">
              <a:buFont typeface="Arial" pitchFamily="34" charset="0"/>
              <a:buChar char="•"/>
            </a:pPr>
            <a:r>
              <a:rPr lang="en-US" dirty="0" smtClean="0"/>
              <a:t>Align gear cover and firmly press cover onto the transfer cap</a:t>
            </a:r>
          </a:p>
          <a:p>
            <a:pPr marL="285750" indent="-285750">
              <a:buFont typeface="Arial" pitchFamily="34" charset="0"/>
              <a:buChar char="•"/>
            </a:pPr>
            <a:r>
              <a:rPr lang="en-US" dirty="0" smtClean="0"/>
              <a:t>Then use a Phillips screw driver to fasten the screws to the cover and cap</a:t>
            </a:r>
            <a:endParaRPr lang="en-US" dirty="0"/>
          </a:p>
        </p:txBody>
      </p:sp>
    </p:spTree>
    <p:extLst>
      <p:ext uri="{BB962C8B-B14F-4D97-AF65-F5344CB8AC3E}">
        <p14:creationId xmlns:p14="http://schemas.microsoft.com/office/powerpoint/2010/main" val="814472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RON HANNAM\04.09.2013 TWIN VALVE POWERPOINT PHOTOS - SCALED DOWN\Re-install Motor - IMG_3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114" y="990600"/>
            <a:ext cx="5852160" cy="38999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Motor</a:t>
            </a:r>
            <a:endParaRPr lang="en-US" sz="2800" b="1" dirty="0"/>
          </a:p>
        </p:txBody>
      </p:sp>
      <p:sp>
        <p:nvSpPr>
          <p:cNvPr id="4" name="TextBox 3"/>
          <p:cNvSpPr txBox="1"/>
          <p:nvPr/>
        </p:nvSpPr>
        <p:spPr>
          <a:xfrm>
            <a:off x="1668114" y="5029200"/>
            <a:ext cx="5852160" cy="1200329"/>
          </a:xfrm>
          <a:prstGeom prst="rect">
            <a:avLst/>
          </a:prstGeom>
          <a:noFill/>
        </p:spPr>
        <p:txBody>
          <a:bodyPr wrap="square" rtlCol="0">
            <a:spAutoFit/>
          </a:bodyPr>
          <a:lstStyle/>
          <a:p>
            <a:pPr marL="285750" indent="-285750">
              <a:buFont typeface="Arial" pitchFamily="34" charset="0"/>
              <a:buChar char="•"/>
            </a:pPr>
            <a:r>
              <a:rPr lang="en-US" dirty="0" smtClean="0"/>
              <a:t>Press and hold the spring clip in and carefully insert the motor into the housing while inserting twist the motor left to right so that the drive pinion meshes with the reducing gears </a:t>
            </a:r>
            <a:endParaRPr lang="en-US" dirty="0"/>
          </a:p>
        </p:txBody>
      </p:sp>
    </p:spTree>
    <p:extLst>
      <p:ext uri="{BB962C8B-B14F-4D97-AF65-F5344CB8AC3E}">
        <p14:creationId xmlns:p14="http://schemas.microsoft.com/office/powerpoint/2010/main" val="3579646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RON HANNAM\04.09.2013 TWIN VALVE POWERPOINT PHOTOS - SCALED DOWN\Back Transfer Valve Cover Off - IMG_32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194" y="1066800"/>
            <a:ext cx="6096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Motor</a:t>
            </a:r>
            <a:endParaRPr lang="en-US" sz="2800" b="1" dirty="0"/>
          </a:p>
        </p:txBody>
      </p:sp>
      <p:sp>
        <p:nvSpPr>
          <p:cNvPr id="4" name="TextBox 3"/>
          <p:cNvSpPr txBox="1"/>
          <p:nvPr/>
        </p:nvSpPr>
        <p:spPr>
          <a:xfrm>
            <a:off x="1546194" y="5334000"/>
            <a:ext cx="6096000" cy="646331"/>
          </a:xfrm>
          <a:prstGeom prst="rect">
            <a:avLst/>
          </a:prstGeom>
          <a:noFill/>
        </p:spPr>
        <p:txBody>
          <a:bodyPr wrap="square" rtlCol="0">
            <a:spAutoFit/>
          </a:bodyPr>
          <a:lstStyle/>
          <a:p>
            <a:pPr marL="285750" indent="-285750">
              <a:buFont typeface="Arial" pitchFamily="34" charset="0"/>
              <a:buChar char="•"/>
            </a:pPr>
            <a:r>
              <a:rPr lang="en-US" dirty="0" smtClean="0"/>
              <a:t>Make sure that the motor wire gets pressed back in to the channel</a:t>
            </a:r>
            <a:endParaRPr lang="en-US" dirty="0"/>
          </a:p>
        </p:txBody>
      </p:sp>
      <p:cxnSp>
        <p:nvCxnSpPr>
          <p:cNvPr id="7" name="Straight Arrow Connector 6"/>
          <p:cNvCxnSpPr/>
          <p:nvPr/>
        </p:nvCxnSpPr>
        <p:spPr>
          <a:xfrm flipV="1">
            <a:off x="3581400" y="4191000"/>
            <a:ext cx="1828800" cy="685800"/>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46194" y="4724400"/>
            <a:ext cx="2187606" cy="369332"/>
          </a:xfrm>
          <a:prstGeom prst="rect">
            <a:avLst/>
          </a:prstGeom>
          <a:noFill/>
        </p:spPr>
        <p:txBody>
          <a:bodyPr wrap="square" rtlCol="0">
            <a:spAutoFit/>
          </a:bodyPr>
          <a:lstStyle/>
          <a:p>
            <a:r>
              <a:rPr lang="en-US" dirty="0" smtClean="0"/>
              <a:t>Motor wire channel</a:t>
            </a:r>
            <a:endParaRPr lang="en-US" dirty="0"/>
          </a:p>
        </p:txBody>
      </p:sp>
    </p:spTree>
    <p:extLst>
      <p:ext uri="{BB962C8B-B14F-4D97-AF65-F5344CB8AC3E}">
        <p14:creationId xmlns:p14="http://schemas.microsoft.com/office/powerpoint/2010/main" val="3639684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RON HANNAM\04.09.2013 TWIN VALVE POWERPOINT PHOTOS - SCALED DOWN\Re-install Transfer Valve Cover - IMG_32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194" y="1143000"/>
            <a:ext cx="6096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Transfer Valve Cover</a:t>
            </a:r>
            <a:endParaRPr lang="en-US" sz="2800" b="1" dirty="0"/>
          </a:p>
        </p:txBody>
      </p:sp>
      <p:sp>
        <p:nvSpPr>
          <p:cNvPr id="4" name="TextBox 3"/>
          <p:cNvSpPr txBox="1"/>
          <p:nvPr/>
        </p:nvSpPr>
        <p:spPr>
          <a:xfrm>
            <a:off x="1546194" y="5486400"/>
            <a:ext cx="6096000" cy="646331"/>
          </a:xfrm>
          <a:prstGeom prst="rect">
            <a:avLst/>
          </a:prstGeom>
          <a:noFill/>
        </p:spPr>
        <p:txBody>
          <a:bodyPr wrap="square" rtlCol="0">
            <a:spAutoFit/>
          </a:bodyPr>
          <a:lstStyle/>
          <a:p>
            <a:pPr marL="285750" indent="-285750">
              <a:buFont typeface="Arial" pitchFamily="34" charset="0"/>
              <a:buChar char="•"/>
            </a:pPr>
            <a:r>
              <a:rPr lang="en-US" dirty="0" smtClean="0"/>
              <a:t>Firmly press in on the bottom of the cover to get the lower locking tab to click first then the top</a:t>
            </a:r>
            <a:endParaRPr lang="en-US" dirty="0"/>
          </a:p>
        </p:txBody>
      </p:sp>
    </p:spTree>
    <p:extLst>
      <p:ext uri="{BB962C8B-B14F-4D97-AF65-F5344CB8AC3E}">
        <p14:creationId xmlns:p14="http://schemas.microsoft.com/office/powerpoint/2010/main" val="24968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Bypass 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61988"/>
            <a:ext cx="5292725" cy="61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9"/>
          <p:cNvSpPr txBox="1">
            <a:spLocks noChangeArrowheads="1"/>
          </p:cNvSpPr>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3200" b="1" dirty="0">
                <a:latin typeface="+mn-lt"/>
              </a:rPr>
              <a:t>Bypass Valve Operation</a:t>
            </a:r>
          </a:p>
        </p:txBody>
      </p:sp>
    </p:spTree>
    <p:extLst>
      <p:ext uri="{BB962C8B-B14F-4D97-AF65-F5344CB8AC3E}">
        <p14:creationId xmlns:p14="http://schemas.microsoft.com/office/powerpoint/2010/main" val="92997168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Front Transfer Seals</a:t>
            </a:r>
            <a:endParaRPr lang="en-US" sz="2800" b="1" dirty="0"/>
          </a:p>
        </p:txBody>
      </p:sp>
      <p:sp>
        <p:nvSpPr>
          <p:cNvPr id="4" name="TextBox 3"/>
          <p:cNvSpPr txBox="1"/>
          <p:nvPr/>
        </p:nvSpPr>
        <p:spPr>
          <a:xfrm>
            <a:off x="533399" y="4434760"/>
            <a:ext cx="4876801" cy="646331"/>
          </a:xfrm>
          <a:prstGeom prst="rect">
            <a:avLst/>
          </a:prstGeom>
          <a:noFill/>
        </p:spPr>
        <p:txBody>
          <a:bodyPr wrap="square" rtlCol="0">
            <a:spAutoFit/>
          </a:bodyPr>
          <a:lstStyle/>
          <a:p>
            <a:pPr marL="285750" indent="-285750">
              <a:buFont typeface="Arial" pitchFamily="34" charset="0"/>
              <a:buChar char="•"/>
            </a:pPr>
            <a:r>
              <a:rPr lang="en-US" dirty="0" smtClean="0"/>
              <a:t>Re-installing front transfer seals into their cavity ports</a:t>
            </a:r>
            <a:endParaRPr lang="en-US" dirty="0"/>
          </a:p>
        </p:txBody>
      </p:sp>
      <p:pic>
        <p:nvPicPr>
          <p:cNvPr id="7" name="Picture 3" descr="P:\RON HANNAM\04.09.2013 TWIN VALVE POWERPOINT PHOTOS - SCALED DOWN\Transfer Drive Seal Lip - IMG_32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7211" y="1100830"/>
            <a:ext cx="2830513" cy="1858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97210" y="3234431"/>
            <a:ext cx="2830513" cy="1200329"/>
          </a:xfrm>
          <a:prstGeom prst="rect">
            <a:avLst/>
          </a:prstGeom>
          <a:noFill/>
        </p:spPr>
        <p:txBody>
          <a:bodyPr wrap="square" rtlCol="0">
            <a:spAutoFit/>
          </a:bodyPr>
          <a:lstStyle/>
          <a:p>
            <a:pPr marL="285750" indent="-285750">
              <a:buFont typeface="Arial" pitchFamily="34" charset="0"/>
              <a:buChar char="•"/>
            </a:pPr>
            <a:r>
              <a:rPr lang="en-US" dirty="0" smtClean="0"/>
              <a:t>All seals have a lip, it is important that this lip faces out when installing seals into cavity ports</a:t>
            </a:r>
            <a:endParaRPr lang="en-US" dirty="0"/>
          </a:p>
        </p:txBody>
      </p:sp>
      <p:pic>
        <p:nvPicPr>
          <p:cNvPr id="9" name="Picture 2" descr="P:\RON HANNAM\04.09.2013 TWIN VALVE POWERPOINT PHOTOS - SCALED DOWN\Front Transfer Seals - IMG_3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0"/>
            <a:ext cx="4876800" cy="324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308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 Front Transfer Disc</a:t>
            </a:r>
            <a:endParaRPr lang="en-US" sz="2800" b="1" dirty="0"/>
          </a:p>
        </p:txBody>
      </p:sp>
      <p:sp>
        <p:nvSpPr>
          <p:cNvPr id="6" name="TextBox 5"/>
          <p:cNvSpPr txBox="1"/>
          <p:nvPr/>
        </p:nvSpPr>
        <p:spPr>
          <a:xfrm>
            <a:off x="36990" y="5638800"/>
            <a:ext cx="5852160" cy="923330"/>
          </a:xfrm>
          <a:prstGeom prst="rect">
            <a:avLst/>
          </a:prstGeom>
          <a:noFill/>
        </p:spPr>
        <p:txBody>
          <a:bodyPr wrap="square" rtlCol="0">
            <a:spAutoFit/>
          </a:bodyPr>
          <a:lstStyle/>
          <a:p>
            <a:pPr marL="285750" indent="-285750">
              <a:buFont typeface="Arial" pitchFamily="34" charset="0"/>
              <a:buChar char="•"/>
            </a:pPr>
            <a:r>
              <a:rPr lang="en-US" dirty="0" smtClean="0"/>
              <a:t>Simply slide transfer disc back onto the transfer drive shaft, since the shaft and disc are keyed it should line up in the 6 O’clock position already when fully installed</a:t>
            </a:r>
            <a:endParaRPr lang="en-US" dirty="0"/>
          </a:p>
        </p:txBody>
      </p:sp>
      <p:pic>
        <p:nvPicPr>
          <p:cNvPr id="7" name="Picture 3" descr="P:\RON HANNAM\04.09.2013 TWIN VALVE POWERPOINT PHOTOS - SCALED DOWN\Re-install Back Transfer Disc Part 2 - IMG_3274.jpg"/>
          <p:cNvPicPr>
            <a:picLocks noChangeAspect="1" noChangeArrowheads="1"/>
          </p:cNvPicPr>
          <p:nvPr/>
        </p:nvPicPr>
        <p:blipFill rotWithShape="1">
          <a:blip r:embed="rId2">
            <a:extLst>
              <a:ext uri="{28A0092B-C50C-407E-A947-70E740481C1C}">
                <a14:useLocalDpi xmlns:a14="http://schemas.microsoft.com/office/drawing/2010/main" val="0"/>
              </a:ext>
            </a:extLst>
          </a:blip>
          <a:srcRect l="51966" t="27051" r="23514" b="37085"/>
          <a:stretch/>
        </p:blipFill>
        <p:spPr bwMode="auto">
          <a:xfrm>
            <a:off x="6172200" y="1905000"/>
            <a:ext cx="2391582" cy="233111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2" descr="P:\RON HANNAM\04.09.2013 TWIN VALVE POWERPOINT PHOTOS - SCALED DOWN\Front Transfer Disc Remove - IMG_32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0" y="1478472"/>
            <a:ext cx="5852160" cy="389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0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RON HANNAM\04.09.2013 TWIN VALVE POWERPOINT PHOTOS - SCALED DOWN\Reinstall Front Transfer Cap Part 1 - IMG_3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18" y="1066803"/>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Front Transfer Drive Cap</a:t>
            </a:r>
            <a:endParaRPr lang="en-US" sz="2800" b="1" dirty="0"/>
          </a:p>
        </p:txBody>
      </p:sp>
      <p:sp>
        <p:nvSpPr>
          <p:cNvPr id="6" name="TextBox 5"/>
          <p:cNvSpPr txBox="1"/>
          <p:nvPr/>
        </p:nvSpPr>
        <p:spPr>
          <a:xfrm>
            <a:off x="97654" y="4114800"/>
            <a:ext cx="4373584" cy="1200329"/>
          </a:xfrm>
          <a:prstGeom prst="rect">
            <a:avLst/>
          </a:prstGeom>
          <a:noFill/>
        </p:spPr>
        <p:txBody>
          <a:bodyPr wrap="square" rtlCol="0">
            <a:spAutoFit/>
          </a:bodyPr>
          <a:lstStyle/>
          <a:p>
            <a:pPr marL="285750" indent="-285750">
              <a:buFont typeface="Arial" pitchFamily="34" charset="0"/>
              <a:buChar char="•"/>
            </a:pPr>
            <a:r>
              <a:rPr lang="en-US" dirty="0" smtClean="0"/>
              <a:t>Carefully press drive cap back onto the valve</a:t>
            </a:r>
          </a:p>
          <a:p>
            <a:pPr marL="285750" indent="-285750">
              <a:buFont typeface="Arial" pitchFamily="34" charset="0"/>
              <a:buChar char="•"/>
            </a:pPr>
            <a:r>
              <a:rPr lang="en-US" dirty="0" smtClean="0"/>
              <a:t>Make sure the word TOP is aligned towards the top as shown above</a:t>
            </a:r>
          </a:p>
        </p:txBody>
      </p:sp>
      <p:sp>
        <p:nvSpPr>
          <p:cNvPr id="7" name="TextBox 6"/>
          <p:cNvSpPr txBox="1"/>
          <p:nvPr/>
        </p:nvSpPr>
        <p:spPr>
          <a:xfrm>
            <a:off x="4691183" y="4117047"/>
            <a:ext cx="4389121" cy="1754326"/>
          </a:xfrm>
          <a:prstGeom prst="rect">
            <a:avLst/>
          </a:prstGeom>
          <a:noFill/>
        </p:spPr>
        <p:txBody>
          <a:bodyPr wrap="square" rtlCol="0">
            <a:spAutoFit/>
          </a:bodyPr>
          <a:lstStyle/>
          <a:p>
            <a:pPr marL="285750" indent="-285750">
              <a:buFont typeface="Arial" pitchFamily="34" charset="0"/>
              <a:buChar char="•"/>
            </a:pPr>
            <a:r>
              <a:rPr lang="en-US" dirty="0"/>
              <a:t>The spring on the inside of the transfer cap will provide resistance, therefore you will need the firmly press and hold the cap to the valve </a:t>
            </a:r>
            <a:r>
              <a:rPr lang="en-US" dirty="0" smtClean="0"/>
              <a:t>body, keep thumb in the center while holding</a:t>
            </a:r>
          </a:p>
          <a:p>
            <a:pPr marL="285750" indent="-285750">
              <a:buFont typeface="Arial" pitchFamily="34" charset="0"/>
              <a:buChar char="•"/>
            </a:pPr>
            <a:r>
              <a:rPr lang="en-US" dirty="0" smtClean="0"/>
              <a:t>Also begin to hand thread in some bolts</a:t>
            </a:r>
            <a:endParaRPr lang="en-US" dirty="0"/>
          </a:p>
        </p:txBody>
      </p:sp>
      <p:pic>
        <p:nvPicPr>
          <p:cNvPr id="48131" name="Picture 3" descr="P:\RON HANNAM\04.09.2013 TWIN VALVE POWERPOINT PHOTOS - SCALED DOWN\Reinstall Front Transfer Cap Part 2 - IMG_3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582" y="1066803"/>
            <a:ext cx="4389120" cy="292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64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RON HANNAM\04.09.2013 TWIN VALVE POWERPOINT PHOTOS - SCALED DOWN\Reinstall Front Transfer Cap Part 4 - IMG_32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4" y="1219202"/>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Front Transfer Drive Cap</a:t>
            </a:r>
            <a:endParaRPr lang="en-US" sz="2800" b="1" dirty="0"/>
          </a:p>
        </p:txBody>
      </p:sp>
      <p:pic>
        <p:nvPicPr>
          <p:cNvPr id="49155" name="Picture 3" descr="P:\RON HANNAM\04.09.2013 TWIN VALVE POWERPOINT PHOTOS - SCALED DOWN\Reinstall Front Transfer Cap Part 5 - IMG_3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468" y="1204407"/>
            <a:ext cx="4389120" cy="2924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174" y="4495800"/>
            <a:ext cx="9054040" cy="1477328"/>
          </a:xfrm>
          <a:prstGeom prst="rect">
            <a:avLst/>
          </a:prstGeom>
          <a:noFill/>
        </p:spPr>
        <p:txBody>
          <a:bodyPr wrap="square" rtlCol="0">
            <a:spAutoFit/>
          </a:bodyPr>
          <a:lstStyle/>
          <a:p>
            <a:pPr marL="285750" indent="-285750">
              <a:buFont typeface="Arial" pitchFamily="34" charset="0"/>
              <a:buChar char="•"/>
            </a:pPr>
            <a:r>
              <a:rPr lang="en-US" dirty="0" smtClean="0"/>
              <a:t>Once two bolts are started by hand then a 5/32 Allen wrench (T-Handle preferred)  can be used</a:t>
            </a:r>
          </a:p>
          <a:p>
            <a:pPr marL="285750" indent="-285750">
              <a:buFont typeface="Arial" pitchFamily="34" charset="0"/>
              <a:buChar char="•"/>
            </a:pPr>
            <a:r>
              <a:rPr lang="en-US" dirty="0" smtClean="0"/>
              <a:t>While tightening the bolts alternate back an forth between the two so the cap is evenly secured to the valve body</a:t>
            </a:r>
          </a:p>
          <a:p>
            <a:pPr marL="285750" indent="-285750">
              <a:buFont typeface="Arial" pitchFamily="34" charset="0"/>
              <a:buChar char="•"/>
            </a:pPr>
            <a:r>
              <a:rPr lang="en-US" dirty="0" smtClean="0"/>
              <a:t>Then the remaining bolts can be tightened back in</a:t>
            </a:r>
            <a:endParaRPr lang="en-US" dirty="0"/>
          </a:p>
        </p:txBody>
      </p:sp>
    </p:spTree>
    <p:extLst>
      <p:ext uri="{BB962C8B-B14F-4D97-AF65-F5344CB8AC3E}">
        <p14:creationId xmlns:p14="http://schemas.microsoft.com/office/powerpoint/2010/main" val="3576424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RON HANNAM\04.09.2013 TWIN VALVE POWERPOINT PHOTOS - SCALED DOWN\Backplate Remove Part 4 - IMG_3203.jpg"/>
          <p:cNvPicPr>
            <a:picLocks noChangeAspect="1" noChangeArrowheads="1"/>
          </p:cNvPicPr>
          <p:nvPr/>
        </p:nvPicPr>
        <p:blipFill rotWithShape="1">
          <a:blip r:embed="rId2">
            <a:extLst>
              <a:ext uri="{28A0092B-C50C-407E-A947-70E740481C1C}">
                <a14:useLocalDpi xmlns:a14="http://schemas.microsoft.com/office/drawing/2010/main" val="0"/>
              </a:ext>
            </a:extLst>
          </a:blip>
          <a:srcRect l="11918"/>
          <a:stretch/>
        </p:blipFill>
        <p:spPr bwMode="auto">
          <a:xfrm>
            <a:off x="1963444" y="990600"/>
            <a:ext cx="5369511"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194" y="152400"/>
            <a:ext cx="9144000" cy="523220"/>
          </a:xfrm>
          <a:prstGeom prst="rect">
            <a:avLst/>
          </a:prstGeom>
          <a:noFill/>
        </p:spPr>
        <p:txBody>
          <a:bodyPr wrap="square" rtlCol="0">
            <a:spAutoFit/>
          </a:bodyPr>
          <a:lstStyle/>
          <a:p>
            <a:pPr algn="ctr"/>
            <a:r>
              <a:rPr lang="en-US" sz="2800" b="1" dirty="0" smtClean="0"/>
              <a:t>Re-installing </a:t>
            </a:r>
            <a:r>
              <a:rPr lang="en-US" sz="2800" b="1" dirty="0" err="1" smtClean="0"/>
              <a:t>Backplate</a:t>
            </a:r>
            <a:endParaRPr lang="en-US" sz="2800" b="1" dirty="0"/>
          </a:p>
        </p:txBody>
      </p:sp>
      <p:sp>
        <p:nvSpPr>
          <p:cNvPr id="4" name="TextBox 3"/>
          <p:cNvSpPr txBox="1"/>
          <p:nvPr/>
        </p:nvSpPr>
        <p:spPr>
          <a:xfrm>
            <a:off x="1546194" y="5257800"/>
            <a:ext cx="6096000" cy="923330"/>
          </a:xfrm>
          <a:prstGeom prst="rect">
            <a:avLst/>
          </a:prstGeom>
          <a:noFill/>
        </p:spPr>
        <p:txBody>
          <a:bodyPr wrap="square" rtlCol="0">
            <a:spAutoFit/>
          </a:bodyPr>
          <a:lstStyle/>
          <a:p>
            <a:pPr marL="285750" indent="-285750">
              <a:buFont typeface="Arial" pitchFamily="34" charset="0"/>
              <a:buChar char="•"/>
            </a:pPr>
            <a:r>
              <a:rPr lang="en-US" dirty="0" smtClean="0"/>
              <a:t>Locate </a:t>
            </a:r>
            <a:r>
              <a:rPr lang="en-US" dirty="0" err="1" smtClean="0"/>
              <a:t>backplate</a:t>
            </a:r>
            <a:r>
              <a:rPr lang="en-US" dirty="0" smtClean="0"/>
              <a:t> notches and align </a:t>
            </a:r>
            <a:r>
              <a:rPr lang="en-US" dirty="0" err="1" smtClean="0"/>
              <a:t>backplate</a:t>
            </a:r>
            <a:r>
              <a:rPr lang="en-US" dirty="0" smtClean="0"/>
              <a:t> back onto the valve body as shown and then twist </a:t>
            </a:r>
            <a:r>
              <a:rPr lang="en-US" dirty="0" err="1" smtClean="0"/>
              <a:t>backplate</a:t>
            </a:r>
            <a:r>
              <a:rPr lang="en-US" dirty="0" smtClean="0"/>
              <a:t> to the right until the </a:t>
            </a:r>
            <a:r>
              <a:rPr lang="en-US" dirty="0" err="1" smtClean="0"/>
              <a:t>backplate</a:t>
            </a:r>
            <a:r>
              <a:rPr lang="en-US" dirty="0" smtClean="0"/>
              <a:t> clicks back onto the valve body</a:t>
            </a:r>
            <a:endParaRPr lang="en-US" dirty="0"/>
          </a:p>
        </p:txBody>
      </p:sp>
      <p:sp>
        <p:nvSpPr>
          <p:cNvPr id="7" name="AutoShape 13"/>
          <p:cNvSpPr>
            <a:spLocks noChangeArrowheads="1"/>
          </p:cNvSpPr>
          <p:nvPr/>
        </p:nvSpPr>
        <p:spPr bwMode="auto">
          <a:xfrm>
            <a:off x="3352800" y="2231254"/>
            <a:ext cx="1981200" cy="211310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117" y="5134"/>
                </a:moveTo>
                <a:cubicBezTo>
                  <a:pt x="14676" y="3782"/>
                  <a:pt x="12775" y="3030"/>
                  <a:pt x="10800" y="3030"/>
                </a:cubicBezTo>
                <a:cubicBezTo>
                  <a:pt x="6508" y="3030"/>
                  <a:pt x="3030" y="6508"/>
                  <a:pt x="3030" y="10800"/>
                </a:cubicBezTo>
                <a:cubicBezTo>
                  <a:pt x="3030" y="12795"/>
                  <a:pt x="3798" y="14715"/>
                  <a:pt x="5175" y="16160"/>
                </a:cubicBezTo>
                <a:lnTo>
                  <a:pt x="2981" y="18250"/>
                </a:lnTo>
                <a:cubicBezTo>
                  <a:pt x="1067" y="16242"/>
                  <a:pt x="0" y="13574"/>
                  <a:pt x="0" y="10800"/>
                </a:cubicBezTo>
                <a:cubicBezTo>
                  <a:pt x="0" y="4835"/>
                  <a:pt x="4835" y="0"/>
                  <a:pt x="10800" y="0"/>
                </a:cubicBezTo>
                <a:cubicBezTo>
                  <a:pt x="13545" y="-1"/>
                  <a:pt x="16188" y="1045"/>
                  <a:pt x="18191" y="2925"/>
                </a:cubicBezTo>
                <a:lnTo>
                  <a:pt x="20038" y="956"/>
                </a:lnTo>
                <a:lnTo>
                  <a:pt x="20228" y="6914"/>
                </a:lnTo>
                <a:lnTo>
                  <a:pt x="14269" y="7103"/>
                </a:lnTo>
                <a:lnTo>
                  <a:pt x="16117" y="5134"/>
                </a:lnTo>
                <a:close/>
              </a:path>
            </a:pathLst>
          </a:cu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135116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523220"/>
          </a:xfrm>
          <a:prstGeom prst="rect">
            <a:avLst/>
          </a:prstGeom>
          <a:noFill/>
        </p:spPr>
        <p:txBody>
          <a:bodyPr wrap="square" rtlCol="0">
            <a:spAutoFit/>
          </a:bodyPr>
          <a:lstStyle/>
          <a:p>
            <a:pPr algn="ctr"/>
            <a:r>
              <a:rPr lang="en-US" sz="2800" b="1" dirty="0" smtClean="0"/>
              <a:t>Finish re-assembling the front end of the control valve</a:t>
            </a:r>
            <a:endParaRPr lang="en-US" sz="28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437"/>
          <a:stretch/>
        </p:blipFill>
        <p:spPr bwMode="auto">
          <a:xfrm>
            <a:off x="207830" y="1295400"/>
            <a:ext cx="8766810" cy="439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137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25908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dirty="0"/>
              <a:t>Programming Screens</a:t>
            </a:r>
            <a:endParaRPr lang="en-US" sz="4400" dirty="0"/>
          </a:p>
        </p:txBody>
      </p:sp>
    </p:spTree>
    <p:extLst>
      <p:ext uri="{BB962C8B-B14F-4D97-AF65-F5344CB8AC3E}">
        <p14:creationId xmlns:p14="http://schemas.microsoft.com/office/powerpoint/2010/main" val="385061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sz="3200" b="1" dirty="0">
                <a:latin typeface="+mn-lt"/>
              </a:rPr>
              <a:t>Button Operation and Functions</a:t>
            </a:r>
          </a:p>
        </p:txBody>
      </p:sp>
      <p:pic>
        <p:nvPicPr>
          <p:cNvPr id="4710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138" y="1200684"/>
            <a:ext cx="846772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 y="5562600"/>
            <a:ext cx="9019699" cy="7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816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7"/>
          <p:cNvSpPr txBox="1">
            <a:spLocks noChangeArrowheads="1"/>
          </p:cNvSpPr>
          <p:nvPr/>
        </p:nvSpPr>
        <p:spPr bwMode="auto">
          <a:xfrm>
            <a:off x="304800" y="2286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Regeneration and Error Screens</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9036050" cy="160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79747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7"/>
          <p:cNvSpPr txBox="1">
            <a:spLocks noChangeArrowheads="1"/>
          </p:cNvSpPr>
          <p:nvPr/>
        </p:nvSpPr>
        <p:spPr bwMode="auto">
          <a:xfrm>
            <a:off x="304800" y="2286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Regeneration Cycles and Times</a:t>
            </a: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9738"/>
            <a:ext cx="9128125"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71385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17" y="0"/>
            <a:ext cx="9144000" cy="584775"/>
          </a:xfrm>
          <a:prstGeom prst="rect">
            <a:avLst/>
          </a:prstGeom>
          <a:noFill/>
        </p:spPr>
        <p:txBody>
          <a:bodyPr wrap="square" rtlCol="0">
            <a:spAutoFit/>
          </a:bodyPr>
          <a:lstStyle/>
          <a:p>
            <a:pPr algn="ctr"/>
            <a:r>
              <a:rPr lang="en-US" sz="3200" b="1" dirty="0" smtClean="0"/>
              <a:t>Fitting Packages</a:t>
            </a:r>
            <a:endParaRPr lang="en-US" sz="3200"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 y="754026"/>
            <a:ext cx="9083612" cy="589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623014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7"/>
          <p:cNvSpPr txBox="1">
            <a:spLocks noChangeArrowheads="1"/>
          </p:cNvSpPr>
          <p:nvPr/>
        </p:nvSpPr>
        <p:spPr bwMode="auto">
          <a:xfrm>
            <a:off x="304800" y="2286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Setting Time of Day</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47800"/>
            <a:ext cx="9058275"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28974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533400"/>
          </a:xfrm>
        </p:spPr>
        <p:txBody>
          <a:bodyPr/>
          <a:lstStyle/>
          <a:p>
            <a:r>
              <a:rPr lang="en-US" sz="2000" smtClean="0">
                <a:latin typeface="Arial" charset="0"/>
              </a:rPr>
              <a:t>User Displays</a:t>
            </a:r>
          </a:p>
        </p:txBody>
      </p:sp>
      <p:pic>
        <p:nvPicPr>
          <p:cNvPr id="512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422275"/>
            <a:ext cx="7481888"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36427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0" y="5334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Conditional Operation Display Screens</a:t>
            </a:r>
          </a:p>
        </p:txBody>
      </p:sp>
      <p:pic>
        <p:nvPicPr>
          <p:cNvPr id="522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5413"/>
            <a:ext cx="9069388" cy="243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80639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457200" y="0"/>
            <a:ext cx="830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To Access Valve Configuration Screens</a:t>
            </a:r>
          </a:p>
        </p:txBody>
      </p:sp>
      <p:pic>
        <p:nvPicPr>
          <p:cNvPr id="5325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988" y="5791200"/>
            <a:ext cx="89122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39450"/>
          <a:stretch/>
        </p:blipFill>
        <p:spPr bwMode="auto">
          <a:xfrm>
            <a:off x="346075" y="762001"/>
            <a:ext cx="8528050" cy="299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31" y="2684756"/>
            <a:ext cx="1816278" cy="6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8231" y="5181600"/>
            <a:ext cx="7391400" cy="3810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Note: with 1.0 </a:t>
            </a:r>
            <a:r>
              <a:rPr kumimoji="0" lang="el-GR" sz="1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Γ</a:t>
            </a:r>
            <a:r>
              <a:rPr kumimoji="0" lang="en-US" sz="1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set, Step 3CS, 5CS, &amp; 6CS are skipped </a:t>
            </a:r>
            <a:endPar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5687" t="50000"/>
          <a:stretch/>
        </p:blipFill>
        <p:spPr bwMode="auto">
          <a:xfrm>
            <a:off x="298685" y="3852465"/>
            <a:ext cx="1998362" cy="11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29355" b="58889"/>
          <a:stretch/>
        </p:blipFill>
        <p:spPr bwMode="auto">
          <a:xfrm>
            <a:off x="2529828" y="3852465"/>
            <a:ext cx="6344297" cy="105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15338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3"/>
          <p:cNvSpPr txBox="1">
            <a:spLocks noChangeArrowheads="1"/>
          </p:cNvSpPr>
          <p:nvPr/>
        </p:nvSpPr>
        <p:spPr bwMode="auto">
          <a:xfrm>
            <a:off x="0" y="1524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b="1" smtClean="0">
                <a:solidFill>
                  <a:srgbClr val="000000"/>
                </a:solidFill>
                <a:latin typeface="Arial" charset="0"/>
              </a:rPr>
              <a:t>Twin Alternating Programming Options</a:t>
            </a:r>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143000"/>
            <a:ext cx="9020175"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52079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457200" y="0"/>
            <a:ext cx="830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To Access Valve Configuration Screens</a:t>
            </a:r>
          </a:p>
        </p:txBody>
      </p:sp>
      <p:pic>
        <p:nvPicPr>
          <p:cNvPr id="542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685800"/>
            <a:ext cx="8720137"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06815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190500" y="182563"/>
            <a:ext cx="876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OEM Softener Setup</a:t>
            </a:r>
          </a:p>
        </p:txBody>
      </p:sp>
      <p:pic>
        <p:nvPicPr>
          <p:cNvPr id="68611" name="Picture 4"/>
          <p:cNvPicPr>
            <a:picLocks noChangeAspect="1" noChangeArrowheads="1"/>
          </p:cNvPicPr>
          <p:nvPr/>
        </p:nvPicPr>
        <p:blipFill>
          <a:blip r:embed="rId2">
            <a:extLst>
              <a:ext uri="{28A0092B-C50C-407E-A947-70E740481C1C}">
                <a14:useLocalDpi xmlns:a14="http://schemas.microsoft.com/office/drawing/2010/main" val="0"/>
              </a:ext>
            </a:extLst>
          </a:blip>
          <a:srcRect r="4613"/>
          <a:stretch>
            <a:fillRect/>
          </a:stretch>
        </p:blipFill>
        <p:spPr bwMode="auto">
          <a:xfrm>
            <a:off x="180975" y="762000"/>
            <a:ext cx="8669338" cy="54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71781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nvSpPr>
        <p:spPr bwMode="auto">
          <a:xfrm>
            <a:off x="190500" y="182563"/>
            <a:ext cx="876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OEM Softener Setup</a:t>
            </a:r>
          </a:p>
        </p:txBody>
      </p:sp>
      <p:pic>
        <p:nvPicPr>
          <p:cNvPr id="696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94385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51982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190500" y="182563"/>
            <a:ext cx="876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OEM Softener Setup</a:t>
            </a:r>
          </a:p>
        </p:txBody>
      </p:sp>
      <p:pic>
        <p:nvPicPr>
          <p:cNvPr id="706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762000"/>
            <a:ext cx="9148763"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95616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190500" y="182563"/>
            <a:ext cx="876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OEM Softener Setup</a:t>
            </a:r>
          </a:p>
        </p:txBody>
      </p:sp>
      <p:pic>
        <p:nvPicPr>
          <p:cNvPr id="716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026525"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0087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 y="762000"/>
            <a:ext cx="9099233" cy="589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6200"/>
            <a:ext cx="9144000" cy="584775"/>
          </a:xfrm>
          <a:prstGeom prst="rect">
            <a:avLst/>
          </a:prstGeom>
          <a:noFill/>
        </p:spPr>
        <p:txBody>
          <a:bodyPr wrap="square" rtlCol="0">
            <a:spAutoFit/>
          </a:bodyPr>
          <a:lstStyle/>
          <a:p>
            <a:pPr algn="ctr"/>
            <a:r>
              <a:rPr lang="en-US" sz="3200" b="1" dirty="0" smtClean="0"/>
              <a:t>Fitting Packages</a:t>
            </a:r>
            <a:endParaRPr lang="en-US" sz="3200" b="1" dirty="0"/>
          </a:p>
        </p:txBody>
      </p:sp>
    </p:spTree>
    <p:extLst>
      <p:ext uri="{BB962C8B-B14F-4D97-AF65-F5344CB8AC3E}">
        <p14:creationId xmlns:p14="http://schemas.microsoft.com/office/powerpoint/2010/main" val="273936319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190500" y="182563"/>
            <a:ext cx="876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3200" b="1" smtClean="0">
                <a:solidFill>
                  <a:srgbClr val="000000"/>
                </a:solidFill>
                <a:latin typeface="Arial" charset="0"/>
              </a:rPr>
              <a:t>OEM Softener Setup</a:t>
            </a:r>
          </a:p>
        </p:txBody>
      </p:sp>
      <p:pic>
        <p:nvPicPr>
          <p:cNvPr id="727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838200"/>
            <a:ext cx="915035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99168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
          <p:cNvSpPr txBox="1">
            <a:spLocks noChangeArrowheads="1"/>
          </p:cNvSpPr>
          <p:nvPr/>
        </p:nvSpPr>
        <p:spPr bwMode="auto">
          <a:xfrm>
            <a:off x="0" y="396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Installer Display Settings</a:t>
            </a:r>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9750"/>
            <a:ext cx="7077075" cy="62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84024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628650"/>
            <a:ext cx="9110663" cy="55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Text Box 5"/>
          <p:cNvSpPr txBox="1">
            <a:spLocks noChangeArrowheads="1"/>
          </p:cNvSpPr>
          <p:nvPr/>
        </p:nvSpPr>
        <p:spPr bwMode="auto">
          <a:xfrm>
            <a:off x="0" y="396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Diagnostics</a:t>
            </a:r>
          </a:p>
        </p:txBody>
      </p:sp>
    </p:spTree>
    <p:extLst>
      <p:ext uri="{BB962C8B-B14F-4D97-AF65-F5344CB8AC3E}">
        <p14:creationId xmlns:p14="http://schemas.microsoft.com/office/powerpoint/2010/main" val="15742676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0" y="396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Diagnostics</a:t>
            </a: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r="2675"/>
          <a:stretch>
            <a:fillRect/>
          </a:stretch>
        </p:blipFill>
        <p:spPr bwMode="auto">
          <a:xfrm>
            <a:off x="180975" y="533400"/>
            <a:ext cx="8782050"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77380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0" y="396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Diagnostics</a:t>
            </a:r>
          </a:p>
        </p:txBody>
      </p:sp>
      <p:pic>
        <p:nvPicPr>
          <p:cNvPr id="768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09600"/>
            <a:ext cx="9053513" cy="51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01126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7620000" y="6400800"/>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0"/>
              </a:spcBef>
              <a:spcAft>
                <a:spcPct val="0"/>
              </a:spcAft>
            </a:pPr>
            <a:r>
              <a:rPr lang="en-US" sz="1000" dirty="0" smtClean="0">
                <a:solidFill>
                  <a:srgbClr val="000000"/>
                </a:solidFill>
                <a:latin typeface="Arial Black" charset="0"/>
              </a:rPr>
              <a:t>07.14.2016</a:t>
            </a:r>
            <a:endParaRPr lang="en-US" sz="1000" dirty="0" smtClean="0">
              <a:solidFill>
                <a:srgbClr val="000000"/>
              </a:solidFill>
              <a:latin typeface="Arial Black" charset="0"/>
            </a:endParaRPr>
          </a:p>
        </p:txBody>
      </p:sp>
      <p:sp>
        <p:nvSpPr>
          <p:cNvPr id="77827" name="Text Box 5"/>
          <p:cNvSpPr txBox="1">
            <a:spLocks noChangeArrowheads="1"/>
          </p:cNvSpPr>
          <p:nvPr/>
        </p:nvSpPr>
        <p:spPr bwMode="auto">
          <a:xfrm>
            <a:off x="0" y="3968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0" fontAlgn="base" hangingPunct="0">
              <a:spcBef>
                <a:spcPct val="50000"/>
              </a:spcBef>
              <a:spcAft>
                <a:spcPct val="0"/>
              </a:spcAft>
            </a:pPr>
            <a:r>
              <a:rPr lang="en-US" sz="2000" b="1" smtClean="0">
                <a:solidFill>
                  <a:srgbClr val="000000"/>
                </a:solidFill>
                <a:latin typeface="Arial" charset="0"/>
              </a:rPr>
              <a:t>Diagnostics</a:t>
            </a:r>
          </a:p>
        </p:txBody>
      </p:sp>
      <p:pic>
        <p:nvPicPr>
          <p:cNvPr id="7782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628650"/>
            <a:ext cx="8977313" cy="512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30469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TotalTime>
  <Words>2510</Words>
  <Application>Microsoft Office PowerPoint</Application>
  <PresentationFormat>On-screen Show (4:3)</PresentationFormat>
  <Paragraphs>340</Paragraphs>
  <Slides>95</Slides>
  <Notes>1</Notes>
  <HiddenSlides>0</HiddenSlides>
  <MMClips>0</MMClips>
  <ScaleCrop>false</ScaleCrop>
  <HeadingPairs>
    <vt:vector size="4" baseType="variant">
      <vt:variant>
        <vt:lpstr>Theme</vt:lpstr>
      </vt:variant>
      <vt:variant>
        <vt:i4>7</vt:i4>
      </vt:variant>
      <vt:variant>
        <vt:lpstr>Slide Titles</vt:lpstr>
      </vt:variant>
      <vt:variant>
        <vt:i4>95</vt:i4>
      </vt:variant>
    </vt:vector>
  </HeadingPairs>
  <TitlesOfParts>
    <vt:vector size="102" baseType="lpstr">
      <vt:lpstr>Office Theme</vt:lpstr>
      <vt:lpstr>Default Design</vt:lpstr>
      <vt:lpstr>1_Default Design</vt:lpstr>
      <vt:lpstr>2_Default Design</vt:lpstr>
      <vt:lpstr>3_Default Design</vt:lpstr>
      <vt:lpstr>4_Default Design</vt:lpstr>
      <vt:lpstr>5_Default Design</vt:lpstr>
      <vt:lpstr>PowerPoint Presentation</vt:lpstr>
      <vt:lpstr>PowerPoint Presentation</vt:lpstr>
      <vt:lpstr>PowerPoint Presentation</vt:lpstr>
      <vt:lpstr>PowerPoint Presentation</vt:lpstr>
      <vt:lpstr>PowerPoint Presentation</vt:lpstr>
      <vt:lpstr>Bypass</vt:lpstr>
      <vt:lpstr>PowerPoint Presentation</vt:lpstr>
      <vt:lpstr>PowerPoint Presentation</vt:lpstr>
      <vt:lpstr>PowerPoint Presentation</vt:lpstr>
      <vt:lpstr>PowerPoint Presentation</vt:lpstr>
      <vt:lpstr>PowerPoint Presentation</vt:lpstr>
      <vt:lpstr>PowerPoint Presentation</vt:lpstr>
      <vt:lpstr>Regenerant refill Options</vt:lpstr>
      <vt:lpstr>Drain Fitting</vt:lpstr>
      <vt:lpstr>1” Male NPT Straight with Silencer   V3008-02</vt:lpstr>
      <vt:lpstr>Meter</vt:lpstr>
      <vt:lpstr>Easy access</vt:lpstr>
      <vt:lpstr>Drive Motor Removal</vt:lpstr>
      <vt:lpstr>Removing the PC Board</vt:lpstr>
      <vt:lpstr>PowerPoint Presentation</vt:lpstr>
      <vt:lpstr>Removing the Gear Box</vt:lpstr>
      <vt:lpstr>PowerPoint Presentation</vt:lpstr>
      <vt:lpstr>PowerPoint Presentation</vt:lpstr>
      <vt:lpstr>PowerPoint Presentation</vt:lpstr>
      <vt:lpstr>Downflow &amp; Upflow Pistons</vt:lpstr>
      <vt:lpstr>PowerPoint Presentation</vt:lpstr>
      <vt:lpstr>Spacer Stack Assembly</vt:lpstr>
      <vt:lpstr>PowerPoint Presentation</vt:lpstr>
      <vt:lpstr>PowerPoint Presentation</vt:lpstr>
      <vt:lpstr>PowerPoint Presentation</vt:lpstr>
      <vt:lpstr>PowerPoint Presentation</vt:lpstr>
      <vt:lpstr>PowerPoint Presentation</vt:lpstr>
      <vt:lpstr>PowerPoint Presentation</vt:lpstr>
      <vt:lpstr>Injector Sizes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Displays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Crews, Kyle</dc:creator>
  <cp:lastModifiedBy>Hannam, Ron</cp:lastModifiedBy>
  <cp:revision>59</cp:revision>
  <dcterms:created xsi:type="dcterms:W3CDTF">2013-04-09T13:10:38Z</dcterms:created>
  <dcterms:modified xsi:type="dcterms:W3CDTF">2016-07-15T11:58:58Z</dcterms:modified>
</cp:coreProperties>
</file>